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7" r:id="rId2"/>
    <p:sldId id="392" r:id="rId3"/>
    <p:sldId id="391" r:id="rId4"/>
    <p:sldId id="412" r:id="rId5"/>
    <p:sldId id="413" r:id="rId6"/>
    <p:sldId id="459" r:id="rId7"/>
    <p:sldId id="414" r:id="rId8"/>
    <p:sldId id="396" r:id="rId9"/>
    <p:sldId id="429" r:id="rId10"/>
    <p:sldId id="487" r:id="rId11"/>
    <p:sldId id="433" r:id="rId12"/>
    <p:sldId id="434" r:id="rId13"/>
    <p:sldId id="435" r:id="rId14"/>
    <p:sldId id="436" r:id="rId15"/>
    <p:sldId id="437" r:id="rId16"/>
    <p:sldId id="438" r:id="rId17"/>
    <p:sldId id="431" r:id="rId18"/>
    <p:sldId id="441" r:id="rId19"/>
    <p:sldId id="442" r:id="rId20"/>
    <p:sldId id="443" r:id="rId21"/>
    <p:sldId id="444" r:id="rId22"/>
    <p:sldId id="446" r:id="rId23"/>
    <p:sldId id="445" r:id="rId24"/>
    <p:sldId id="447" r:id="rId25"/>
    <p:sldId id="448" r:id="rId26"/>
    <p:sldId id="449" r:id="rId27"/>
    <p:sldId id="450" r:id="rId28"/>
    <p:sldId id="451" r:id="rId29"/>
    <p:sldId id="452" r:id="rId30"/>
    <p:sldId id="498" r:id="rId31"/>
    <p:sldId id="497" r:id="rId32"/>
    <p:sldId id="499" r:id="rId33"/>
    <p:sldId id="500" r:id="rId34"/>
    <p:sldId id="453" r:id="rId35"/>
    <p:sldId id="454" r:id="rId36"/>
    <p:sldId id="455" r:id="rId37"/>
    <p:sldId id="464" r:id="rId38"/>
    <p:sldId id="466" r:id="rId39"/>
    <p:sldId id="467" r:id="rId40"/>
    <p:sldId id="492" r:id="rId41"/>
    <p:sldId id="424" r:id="rId42"/>
    <p:sldId id="393" r:id="rId43"/>
    <p:sldId id="420" r:id="rId44"/>
    <p:sldId id="425" r:id="rId45"/>
    <p:sldId id="415" r:id="rId46"/>
    <p:sldId id="416" r:id="rId47"/>
    <p:sldId id="417" r:id="rId48"/>
    <p:sldId id="418" r:id="rId49"/>
    <p:sldId id="456" r:id="rId50"/>
    <p:sldId id="457" r:id="rId51"/>
    <p:sldId id="458" r:id="rId52"/>
    <p:sldId id="460" r:id="rId53"/>
    <p:sldId id="462" r:id="rId54"/>
    <p:sldId id="470" r:id="rId55"/>
    <p:sldId id="469" r:id="rId56"/>
    <p:sldId id="474" r:id="rId57"/>
    <p:sldId id="495" r:id="rId58"/>
    <p:sldId id="496" r:id="rId59"/>
    <p:sldId id="472" r:id="rId60"/>
    <p:sldId id="479" r:id="rId61"/>
    <p:sldId id="471" r:id="rId62"/>
    <p:sldId id="473" r:id="rId63"/>
    <p:sldId id="475" r:id="rId64"/>
    <p:sldId id="476" r:id="rId65"/>
    <p:sldId id="477" r:id="rId66"/>
    <p:sldId id="478" r:id="rId67"/>
    <p:sldId id="494" r:id="rId68"/>
    <p:sldId id="490" r:id="rId69"/>
    <p:sldId id="491" r:id="rId70"/>
    <p:sldId id="485" r:id="rId71"/>
    <p:sldId id="486" r:id="rId72"/>
    <p:sldId id="366" r:id="rId73"/>
    <p:sldId id="36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6178"/>
  </p:normalViewPr>
  <p:slideViewPr>
    <p:cSldViewPr snapToGrid="0" snapToObjects="1">
      <p:cViewPr varScale="1">
        <p:scale>
          <a:sx n="84" d="100"/>
          <a:sy n="84" d="100"/>
        </p:scale>
        <p:origin x="1176" y="184"/>
      </p:cViewPr>
      <p:guideLst/>
    </p:cSldViewPr>
  </p:slideViewPr>
  <p:outlineViewPr>
    <p:cViewPr>
      <p:scale>
        <a:sx n="33" d="100"/>
        <a:sy n="33" d="100"/>
      </p:scale>
      <p:origin x="0" y="-25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6D3E9-CB9A-F344-AC12-747E77E05BD1}"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A4D18-6766-AF4E-9861-D2D199E0DD39}" type="slidenum">
              <a:rPr lang="en-US" smtClean="0"/>
              <a:t>‹#›</a:t>
            </a:fld>
            <a:endParaRPr lang="en-US"/>
          </a:p>
        </p:txBody>
      </p:sp>
    </p:spTree>
    <p:extLst>
      <p:ext uri="{BB962C8B-B14F-4D97-AF65-F5344CB8AC3E}">
        <p14:creationId xmlns:p14="http://schemas.microsoft.com/office/powerpoint/2010/main" val="276230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ongodb.com/manual/core/schema-validation/"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8258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lumMod val="75000"/>
                    <a:lumOff val="25000"/>
                  </a:schemeClr>
                </a:solidFill>
              </a:rPr>
              <a:t>Find() brings back CURSOR not all the data (will see in the lab) – </a:t>
            </a:r>
            <a:r>
              <a:rPr lang="en-US" sz="1200" b="0" dirty="0">
                <a:solidFill>
                  <a:schemeClr val="tx1">
                    <a:lumMod val="75000"/>
                    <a:lumOff val="25000"/>
                  </a:schemeClr>
                </a:solidFill>
              </a:rPr>
              <a:t>collections can be very big. If we have 20 million documents in our collection, that would take forever.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dirty="0">
                <a:solidFill>
                  <a:schemeClr val="tx1">
                    <a:lumMod val="75000"/>
                    <a:lumOff val="25000"/>
                  </a:schemeClr>
                </a:solidFill>
              </a:rPr>
              <a:t>Instead, it brings back CURSOR object with lots of metadata behind it that allows us to cycle through the results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dirty="0">
                <a:solidFill>
                  <a:schemeClr val="tx1">
                    <a:lumMod val="75000"/>
                    <a:lumOff val="25000"/>
                  </a:schemeClr>
                </a:solidFill>
              </a:rPr>
              <a:t>Cursors do not exist on update, insert or delete because these do not bring back the data, they operate on the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8134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rPr>
              <a:t>Find() brings back CURSOR not all the data (will see in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Querying returns subset of documents from no documents to the entire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-which documents get returned depends on the argument to find()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lumMod val="75000"/>
                    <a:lumOff val="25000"/>
                  </a:schemeClr>
                </a:solidFill>
              </a:rPr>
              <a:t>Db.c.find</a:t>
            </a:r>
            <a:r>
              <a:rPr lang="en-US" sz="1200" dirty="0">
                <a:solidFill>
                  <a:schemeClr val="tx1">
                    <a:lumMod val="75000"/>
                    <a:lumOff val="25000"/>
                  </a:schemeClr>
                </a:solidFill>
              </a:rPr>
              <a:t>() – will return all documents in collection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When we start adding key/value pairs to the query document, we begin restricting our search. This works in a straightforward way for most types: numbers match numbers, </a:t>
            </a:r>
            <a:r>
              <a:rPr lang="en-US" sz="1200" dirty="0" err="1">
                <a:solidFill>
                  <a:schemeClr val="tx1">
                    <a:lumMod val="75000"/>
                    <a:lumOff val="25000"/>
                  </a:schemeClr>
                </a:solidFill>
              </a:rPr>
              <a:t>booleans</a:t>
            </a:r>
            <a:r>
              <a:rPr lang="en-US" sz="1200" dirty="0">
                <a:solidFill>
                  <a:schemeClr val="tx1">
                    <a:lumMod val="75000"/>
                    <a:lumOff val="25000"/>
                  </a:schemeClr>
                </a:solidFill>
              </a:rPr>
              <a:t> match </a:t>
            </a:r>
            <a:r>
              <a:rPr lang="en-US" sz="1200" dirty="0" err="1">
                <a:solidFill>
                  <a:schemeClr val="tx1">
                    <a:lumMod val="75000"/>
                    <a:lumOff val="25000"/>
                  </a:schemeClr>
                </a:solidFill>
              </a:rPr>
              <a:t>booleans</a:t>
            </a:r>
            <a:r>
              <a:rPr lang="en-US" sz="1200" dirty="0">
                <a:solidFill>
                  <a:schemeClr val="tx1">
                    <a:lumMod val="75000"/>
                    <a:lumOff val="25000"/>
                  </a:schemeClr>
                </a:solidFill>
              </a:rPr>
              <a:t>, and strings match strings. Querying for a simple type is as easy as specifying the value that you are looking for. For example, to find all documents where the value for "age" is 27, we can add that key/value pair to the query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Multiple conditions can be strung together by adding more key/value pairs to the query document, which gets interpreted as “condition1 AND condition2 AND … AND </a:t>
            </a:r>
            <a:r>
              <a:rPr lang="en-US" dirty="0" err="1">
                <a:solidFill>
                  <a:schemeClr val="accent5">
                    <a:lumMod val="75000"/>
                  </a:schemeClr>
                </a:solidFill>
              </a:rPr>
              <a:t>conditionN</a:t>
            </a:r>
            <a:r>
              <a:rPr lang="en-US" dirty="0">
                <a:solidFill>
                  <a:schemeClr val="accent5">
                    <a:lumMod val="75000"/>
                  </a:schemeClr>
                </a:solidFill>
              </a:rPr>
              <a:t>.” For instance, to get all users who are 27-year-olds with the username “joe,” we can query for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64264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far we’ve only looked at examples that show how to retrieve multiple documents. If you want to receive only one result, however, querying for all documents— which is what you generally do when executing a find() function— would be a waste of CPU time and memory. For this case, you can use the </a:t>
            </a:r>
            <a:r>
              <a:rPr lang="en-US" sz="1200" b="0" i="0" kern="1200" dirty="0" err="1">
                <a:solidFill>
                  <a:schemeClr val="tx1"/>
                </a:solidFill>
                <a:effectLst/>
                <a:latin typeface="+mn-lt"/>
                <a:ea typeface="+mn-ea"/>
                <a:cs typeface="+mn-cs"/>
              </a:rPr>
              <a:t>findOne</a:t>
            </a:r>
            <a:r>
              <a:rPr lang="en-US" sz="1200" b="0" i="0" kern="1200" dirty="0">
                <a:solidFill>
                  <a:schemeClr val="tx1"/>
                </a:solidFill>
                <a:effectLst/>
                <a:latin typeface="+mn-lt"/>
                <a:ea typeface="+mn-ea"/>
                <a:cs typeface="+mn-cs"/>
              </a:rPr>
              <a:t>() function to retrieve a </a:t>
            </a:r>
            <a:r>
              <a:rPr lang="en-US" sz="1200" b="1" i="0" kern="1200" dirty="0">
                <a:solidFill>
                  <a:schemeClr val="tx1"/>
                </a:solidFill>
                <a:effectLst/>
                <a:latin typeface="+mn-lt"/>
                <a:ea typeface="+mn-ea"/>
                <a:cs typeface="+mn-cs"/>
              </a:rPr>
              <a:t>single item from your collection. </a:t>
            </a:r>
            <a:r>
              <a:rPr lang="en-US" sz="1200" b="0" i="0" kern="1200" dirty="0">
                <a:solidFill>
                  <a:schemeClr val="tx1"/>
                </a:solidFill>
                <a:effectLst/>
                <a:latin typeface="+mn-lt"/>
                <a:ea typeface="+mn-ea"/>
                <a:cs typeface="+mn-cs"/>
              </a:rPr>
              <a:t>Overall, the result is identical to what occurs when you append the </a:t>
            </a:r>
            <a:r>
              <a:rPr lang="en-US" sz="1200" b="1" i="0" kern="1200" dirty="0">
                <a:solidFill>
                  <a:schemeClr val="tx1"/>
                </a:solidFill>
                <a:effectLst/>
                <a:latin typeface="+mn-lt"/>
                <a:ea typeface="+mn-ea"/>
                <a:cs typeface="+mn-cs"/>
              </a:rPr>
              <a:t>limit(1) function, </a:t>
            </a:r>
            <a:r>
              <a:rPr lang="en-US" sz="1200" b="0" i="0" kern="1200" dirty="0">
                <a:solidFill>
                  <a:schemeClr val="tx1"/>
                </a:solidFill>
                <a:effectLst/>
                <a:latin typeface="+mn-lt"/>
                <a:ea typeface="+mn-ea"/>
                <a:cs typeface="+mn-cs"/>
              </a:rPr>
              <a:t>but why make it harder on yourself than you should?</a:t>
            </a: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11643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Queries can go beyond exact matching described previously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Queries can match ranges, OR-clauses and negation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1: </a:t>
            </a:r>
            <a:r>
              <a:rPr lang="en-US" b="0" dirty="0">
                <a:solidFill>
                  <a:schemeClr val="accent5">
                    <a:lumMod val="75000"/>
                  </a:schemeClr>
                </a:solidFill>
              </a:rPr>
              <a:t>Getting all documents where the “age” field is greater than or equal to 18 AND less than or equal to 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2: </a:t>
            </a:r>
            <a:r>
              <a:rPr lang="en-US" b="0" dirty="0">
                <a:solidFill>
                  <a:schemeClr val="accent5">
                    <a:lumMod val="75000"/>
                  </a:schemeClr>
                </a:solidFill>
              </a:rPr>
              <a:t>These types of range queries are often useful for dates. For example, to find people who registered before January 1, 2007, we can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An exact match on a date is less useful, since dates are only stored with millisecond precision. Often you want a whole day, week, or month, making a range query necessary.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63074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1</a:t>
            </a:r>
            <a:r>
              <a:rPr lang="en-US" b="0" dirty="0">
                <a:solidFill>
                  <a:schemeClr val="accent5">
                    <a:lumMod val="75000"/>
                  </a:schemeClr>
                </a:solidFill>
              </a:rPr>
              <a:t>: If you have more than one possible value to match for a single key, use an array of criteria with "$in". For instance, suppose we were running a raffle and the winning ticket numbers were 725, 542, and 390. To find all three of these documents, we can construct the following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2:</a:t>
            </a:r>
            <a:r>
              <a:rPr lang="en-US" b="0" dirty="0">
                <a:solidFill>
                  <a:schemeClr val="accent5">
                    <a:lumMod val="75000"/>
                  </a:schemeClr>
                </a:solidFill>
              </a:rPr>
              <a:t>  "$in" is very flexible and allows you to specify criteria of different types as well as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3</a:t>
            </a:r>
            <a:r>
              <a:rPr lang="en-US" b="0" dirty="0">
                <a:solidFill>
                  <a:schemeClr val="accent5">
                    <a:lumMod val="75000"/>
                  </a:schemeClr>
                </a:solidFill>
              </a:rPr>
              <a:t>:  The opposite of "$in" is "$</a:t>
            </a:r>
            <a:r>
              <a:rPr lang="en-US" b="0" dirty="0" err="1">
                <a:solidFill>
                  <a:schemeClr val="accent5">
                    <a:lumMod val="75000"/>
                  </a:schemeClr>
                </a:solidFill>
              </a:rPr>
              <a:t>nin</a:t>
            </a:r>
            <a:r>
              <a:rPr lang="en-US" b="0" dirty="0">
                <a:solidFill>
                  <a:schemeClr val="accent5">
                    <a:lumMod val="75000"/>
                  </a:schemeClr>
                </a:solidFill>
              </a:rPr>
              <a:t>", which returns documents that don’t match any of the criteria in the array</a:t>
            </a:r>
            <a:r>
              <a:rPr lang="en-US" b="1" dirty="0">
                <a:solidFill>
                  <a:schemeClr val="accent5">
                    <a:lumMod val="75000"/>
                  </a:schemeClr>
                </a:solidFill>
              </a:rPr>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61037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1</a:t>
            </a:r>
            <a:r>
              <a:rPr lang="en-US" b="0" dirty="0">
                <a:solidFill>
                  <a:schemeClr val="accent5">
                    <a:lumMod val="75000"/>
                  </a:schemeClr>
                </a:solidFill>
              </a:rPr>
              <a:t>:</a:t>
            </a:r>
            <a:r>
              <a:rPr lang="en-US" b="1" dirty="0">
                <a:solidFill>
                  <a:schemeClr val="accent5">
                    <a:lumMod val="75000"/>
                  </a:schemeClr>
                </a:solidFill>
              </a:rPr>
              <a:t> </a:t>
            </a:r>
            <a:r>
              <a:rPr lang="en-US" b="0" dirty="0">
                <a:solidFill>
                  <a:schemeClr val="accent5">
                    <a:lumMod val="75000"/>
                  </a:schemeClr>
                </a:solidFill>
              </a:rPr>
              <a:t>"$in" gives you an OR query for a single key, but what if we need </a:t>
            </a:r>
            <a:r>
              <a:rPr lang="en-US" b="1" dirty="0">
                <a:solidFill>
                  <a:schemeClr val="accent5">
                    <a:lumMod val="75000"/>
                  </a:schemeClr>
                </a:solidFill>
              </a:rPr>
              <a:t>to find documents where "</a:t>
            </a:r>
            <a:r>
              <a:rPr lang="en-US" b="1" dirty="0" err="1">
                <a:solidFill>
                  <a:schemeClr val="accent5">
                    <a:lumMod val="75000"/>
                  </a:schemeClr>
                </a:solidFill>
              </a:rPr>
              <a:t>ticket_no</a:t>
            </a:r>
            <a:r>
              <a:rPr lang="en-US" b="1" dirty="0">
                <a:solidFill>
                  <a:schemeClr val="accent5">
                    <a:lumMod val="75000"/>
                  </a:schemeClr>
                </a:solidFill>
              </a:rPr>
              <a:t>" is 725 or "winner" is true</a:t>
            </a:r>
            <a:r>
              <a:rPr lang="en-US" b="0" dirty="0">
                <a:solidFill>
                  <a:schemeClr val="accent5">
                    <a:lumMod val="75000"/>
                  </a:schemeClr>
                </a:solidFill>
              </a:rPr>
              <a:t>? For this type of query, we’ll need to use the "$or" conditional. "$or" takes an array of possible criteria. In the raffle case, using "$or" would look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2</a:t>
            </a:r>
            <a:r>
              <a:rPr lang="en-US" b="0" dirty="0">
                <a:solidFill>
                  <a:schemeClr val="accent5">
                    <a:lumMod val="75000"/>
                  </a:schemeClr>
                </a:solidFill>
              </a:rPr>
              <a:t>: If we want to match any of the three "</a:t>
            </a:r>
            <a:r>
              <a:rPr lang="en-US" b="0" dirty="0" err="1">
                <a:solidFill>
                  <a:schemeClr val="accent5">
                    <a:lumMod val="75000"/>
                  </a:schemeClr>
                </a:solidFill>
              </a:rPr>
              <a:t>ticket_no</a:t>
            </a:r>
            <a:r>
              <a:rPr lang="en-US" b="0" dirty="0">
                <a:solidFill>
                  <a:schemeClr val="accent5">
                    <a:lumMod val="75000"/>
                  </a:schemeClr>
                </a:solidFill>
              </a:rPr>
              <a:t>" values or the "winner" key, we can use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With a normal AND-type query, you want to narrow down your results as far as possible in as few arguments as possible. OR-type queries are the opposite: they are most efficient if the first arguments match as many documents as possible.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00625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"$not" can be particularly useful in conjunction with regular expressions to find all documents that don’t match a given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As an example, let’s consider the modulus operator, "$mod". </a:t>
            </a:r>
            <a:r>
              <a:rPr lang="en-US" b="1" dirty="0">
                <a:solidFill>
                  <a:schemeClr val="accent5">
                    <a:lumMod val="75000"/>
                  </a:schemeClr>
                </a:solidFill>
              </a:rPr>
              <a:t>"$mod" queries for keys whose values, when divided by the first value given, have a remainder of the second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The previous query returns users with "</a:t>
            </a:r>
            <a:r>
              <a:rPr lang="en-US" b="0" dirty="0" err="1">
                <a:solidFill>
                  <a:schemeClr val="accent5">
                    <a:lumMod val="75000"/>
                  </a:schemeClr>
                </a:solidFill>
              </a:rPr>
              <a:t>id_num"s</a:t>
            </a:r>
            <a:r>
              <a:rPr lang="en-US" b="0" dirty="0">
                <a:solidFill>
                  <a:schemeClr val="accent5">
                    <a:lumMod val="75000"/>
                  </a:schemeClr>
                </a:solidFill>
              </a:rPr>
              <a:t> of 1, 6, 11, 16, and so on. If we want, instead, to return users with "</a:t>
            </a:r>
            <a:r>
              <a:rPr lang="en-US" b="0" dirty="0" err="1">
                <a:solidFill>
                  <a:schemeClr val="accent5">
                    <a:lumMod val="75000"/>
                  </a:schemeClr>
                </a:solidFill>
              </a:rPr>
              <a:t>id_num"s</a:t>
            </a:r>
            <a:r>
              <a:rPr lang="en-US" b="0" dirty="0">
                <a:solidFill>
                  <a:schemeClr val="accent5">
                    <a:lumMod val="75000"/>
                  </a:schemeClr>
                </a:solidFill>
              </a:rPr>
              <a:t> of 2, 3, 4, 5, 7, 8, 9, 10, 12, etc., we can use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mod</a:t>
            </a:r>
            <a:r>
              <a:rPr lang="en-US" sz="1200" b="0" i="0" kern="1200" dirty="0">
                <a:solidFill>
                  <a:schemeClr val="tx1"/>
                </a:solidFill>
                <a:effectLst/>
                <a:latin typeface="+mn-lt"/>
                <a:ea typeface="+mn-ea"/>
                <a:cs typeface="+mn-cs"/>
              </a:rPr>
              <a:t> operator is </a:t>
            </a:r>
            <a:r>
              <a:rPr lang="en-US" sz="1200" b="1" i="0" kern="1200" dirty="0">
                <a:solidFill>
                  <a:schemeClr val="tx1"/>
                </a:solidFill>
                <a:effectLst/>
                <a:latin typeface="+mn-lt"/>
                <a:ea typeface="+mn-ea"/>
                <a:cs typeface="+mn-cs"/>
              </a:rPr>
              <a:t>used</a:t>
            </a:r>
            <a:r>
              <a:rPr lang="en-US" sz="1200" b="0" i="0" kern="1200" dirty="0">
                <a:solidFill>
                  <a:schemeClr val="tx1"/>
                </a:solidFill>
                <a:effectLst/>
                <a:latin typeface="+mn-lt"/>
                <a:ea typeface="+mn-ea"/>
                <a:cs typeface="+mn-cs"/>
              </a:rPr>
              <a:t> to help the user to retrieve documents from a collection for a specific field that consist an even or odd number.</a:t>
            </a: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86026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Suppose in the database we have document that looks like that. But in application we only want to get name and age. We can fetch all the data and filter it in the application, you will be transferring the data over to the wire though, impacting bandwidth and possibly fetch unnecessary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Alternatively, you can filter this out on the MongoDB server, </a:t>
            </a:r>
            <a:r>
              <a:rPr lang="en-US" b="1" dirty="0">
                <a:solidFill>
                  <a:schemeClr val="accent5">
                    <a:lumMod val="75000"/>
                  </a:schemeClr>
                </a:solidFill>
              </a:rPr>
              <a:t>before the data is shipped to you</a:t>
            </a: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Use in find() and </a:t>
            </a:r>
            <a:r>
              <a:rPr lang="en-US" sz="1200" dirty="0" err="1">
                <a:solidFill>
                  <a:schemeClr val="tx1">
                    <a:lumMod val="75000"/>
                    <a:lumOff val="25000"/>
                  </a:schemeClr>
                </a:solidFill>
              </a:rPr>
              <a:t>findOne</a:t>
            </a:r>
            <a:r>
              <a:rPr lang="en-US" sz="1200" dirty="0">
                <a:solidFill>
                  <a:schemeClr val="tx1">
                    <a:lumMod val="75000"/>
                    <a:lumOff val="25000"/>
                  </a:schemeClr>
                </a:solidFill>
              </a:rPr>
              <a:t>()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Will see how to do it in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85089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Example1:</a:t>
            </a:r>
            <a:r>
              <a:rPr lang="en-US" b="0" dirty="0">
                <a:solidFill>
                  <a:schemeClr val="accent5">
                    <a:lumMod val="75000"/>
                  </a:schemeClr>
                </a:solidFill>
              </a:rPr>
              <a:t> to get one element of the array (say we had banana, apple and peach in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2:</a:t>
            </a:r>
            <a:r>
              <a:rPr lang="en-US" b="0" dirty="0">
                <a:solidFill>
                  <a:schemeClr val="accent5">
                    <a:lumMod val="75000"/>
                  </a:schemeClr>
                </a:solidFill>
              </a:rPr>
              <a:t>  Getting list of elements with apple and banana in it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07122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Query for entire embedded document = works like a normal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If we have a document that looks like this, we can query for Joe </a:t>
            </a:r>
            <a:r>
              <a:rPr lang="en-US" b="0" dirty="0" err="1">
                <a:solidFill>
                  <a:schemeClr val="accent5">
                    <a:lumMod val="75000"/>
                  </a:schemeClr>
                </a:solidFill>
              </a:rPr>
              <a:t>Schmoe</a:t>
            </a:r>
            <a:r>
              <a:rPr lang="en-US" b="0" dirty="0">
                <a:solidFill>
                  <a:schemeClr val="accent5">
                    <a:lumMod val="75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However, a query for a full subdocument must exactly match the subdocument. If Joe decides to add a middle name field, suddenly this query won’t work anymore; it doesn’t match the entire embedded document! This type of query is also order-sensitive: {"last" : "</a:t>
            </a:r>
            <a:r>
              <a:rPr lang="en-US" b="0" dirty="0" err="1">
                <a:solidFill>
                  <a:schemeClr val="accent5">
                    <a:lumMod val="75000"/>
                  </a:schemeClr>
                </a:solidFill>
              </a:rPr>
              <a:t>Schmoe</a:t>
            </a:r>
            <a:r>
              <a:rPr lang="en-US" b="0" dirty="0">
                <a:solidFill>
                  <a:schemeClr val="accent5">
                    <a:lumMod val="75000"/>
                  </a:schemeClr>
                </a:solidFill>
              </a:rPr>
              <a:t>", "first" : "Joe"} would not be a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 </a:t>
            </a:r>
            <a:r>
              <a:rPr lang="en-US" b="1" dirty="0">
                <a:solidFill>
                  <a:schemeClr val="accent5">
                    <a:lumMod val="75000"/>
                  </a:schemeClr>
                </a:solidFill>
              </a:rPr>
              <a:t>If possible, it’s usually a good idea to query for just a specific key or keys of an embedded document.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49000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2765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If you use key/value pairs, when your schema changes, all of your queries wont suddenly break because there are no longer exact matches.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Now, if  Joe adds more keys, this query will still match his first and last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Embedded document matches can get a little tricky as the document structure gets more complicated.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099168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.For example, we have documents that look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We’d like to return documents where any two of the fields are equal. For example, in the second document, "spinach" and "watermelon" have the same value, so we’d like that document returned.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It’s unlikely MongoDB will ever have a $-conditional for this, so we can use a "$where" clause to do it with JavaScript: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0651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If the function returns true, the document will be part of the result set; if it returns false, it won’t be. "$where" queries should not be used unless strictly necessary: they are much slower than regular queries. </a:t>
            </a:r>
            <a:r>
              <a:rPr lang="en-US" b="1" dirty="0">
                <a:solidFill>
                  <a:schemeClr val="accent5">
                    <a:lumMod val="75000"/>
                  </a:schemeClr>
                </a:solidFill>
              </a:rPr>
              <a:t>Each document has to be converted from BSON to a JavaScript object and then run through the "$where" expression</a:t>
            </a:r>
            <a:r>
              <a:rPr lang="en-US" b="0" dirty="0">
                <a:solidFill>
                  <a:schemeClr val="accent5">
                    <a:lumMod val="75000"/>
                  </a:schemeClr>
                </a:solidFill>
              </a:rPr>
              <a:t>. Indexes cannot be used to satisfy a "$where", either.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You should use "$where" only when there is no other way of doing the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You must be very careful with security when executing JavaScript on the server. If done incorrectly, server-side JavaScript is susceptible to injection attacks similar to those that occur in a relational database. However, by following certain rules around accepting input, you can use JavaScript safely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31452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To create a cursor with the shell, put some documents into a collection, do a query on them, and assign the results to a local variable (variables defined with "</a:t>
            </a:r>
            <a:r>
              <a:rPr lang="en-US" b="0" dirty="0" err="1">
                <a:solidFill>
                  <a:schemeClr val="accent5">
                    <a:lumMod val="75000"/>
                  </a:schemeClr>
                </a:solidFill>
              </a:rPr>
              <a:t>var</a:t>
            </a:r>
            <a:r>
              <a:rPr lang="en-US" b="0" dirty="0">
                <a:solidFill>
                  <a:schemeClr val="accent5">
                    <a:lumMod val="75000"/>
                  </a:schemeClr>
                </a:solidFill>
              </a:rPr>
              <a:t>" are local). Here, we create a very simple collection and query it, storing the results in the cursor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The advantage of doing this is that you can look at one result at a time</a:t>
            </a:r>
            <a:r>
              <a:rPr lang="en-US" b="0" dirty="0">
                <a:solidFill>
                  <a:schemeClr val="accent5">
                    <a:lumMod val="75000"/>
                  </a:schemeClr>
                </a:solidFill>
              </a:rPr>
              <a:t>. If you store the results in a global variable or no variable at all, the MongoDB shell will automatically iterate through and display the first couple of documents.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4797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chemeClr val="accent5">
                    <a:lumMod val="75000"/>
                  </a:schemeClr>
                </a:solidFill>
              </a:rPr>
              <a:t>cursor.hasNext</a:t>
            </a:r>
            <a:r>
              <a:rPr lang="en-US" b="0" dirty="0">
                <a:solidFill>
                  <a:schemeClr val="accent5">
                    <a:lumMod val="75000"/>
                  </a:schemeClr>
                </a:solidFill>
              </a:rPr>
              <a:t>() checks that the next result exists, and </a:t>
            </a:r>
            <a:r>
              <a:rPr lang="en-US" b="0" dirty="0" err="1">
                <a:solidFill>
                  <a:schemeClr val="accent5">
                    <a:lumMod val="75000"/>
                  </a:schemeClr>
                </a:solidFill>
              </a:rPr>
              <a:t>cursor.next</a:t>
            </a:r>
            <a:r>
              <a:rPr lang="en-US" b="0" dirty="0">
                <a:solidFill>
                  <a:schemeClr val="accent5">
                    <a:lumMod val="75000"/>
                  </a:schemeClr>
                </a:solidFill>
              </a:rPr>
              <a:t>() fetches it.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1089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Most common query options – limiting the number of results, skipping the number of results and sorting.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Limit - If there are fewer than three documents matching your query in the collection, only the number of matching documents will be returned; limit sets an upper limit, not a lower limit.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Example 1</a:t>
            </a:r>
            <a:r>
              <a:rPr lang="en-US" b="0" dirty="0">
                <a:solidFill>
                  <a:schemeClr val="accent5">
                    <a:lumMod val="75000"/>
                  </a:schemeClr>
                </a:solidFill>
              </a:rPr>
              <a:t>: return 3 results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79011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to sort the results by "username" ascending and "age" descending, we do the following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182745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Example 1</a:t>
            </a:r>
            <a:r>
              <a:rPr lang="en-US" b="0" dirty="0">
                <a:solidFill>
                  <a:schemeClr val="accent5">
                    <a:lumMod val="75000"/>
                  </a:schemeClr>
                </a:solidFill>
              </a:rPr>
              <a:t>: to sort the results by "username" ascending and "age" descending, we do the following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Example2</a:t>
            </a:r>
            <a:r>
              <a:rPr lang="en-US" b="0" dirty="0">
                <a:solidFill>
                  <a:schemeClr val="accent5">
                    <a:lumMod val="75000"/>
                  </a:schemeClr>
                </a:solidFill>
              </a:rPr>
              <a:t>: often handy for pagination. For example, suppose that you are running an online store and someone searches for mp3. If you want 50 results per page sorted by price from high to low, you can do the following: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7396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If we click Next Page to see more results, you can simply add a skip to the query, which will skip over the first 50 matches (which the user already saw on previous slide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For large skips, mongo has to find and then discard all the skipped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29031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lumMod val="75000"/>
                    <a:lumOff val="25000"/>
                  </a:schemeClr>
                </a:solidFill>
              </a:rPr>
              <a:t>Group values from multiple documents together, perform different operations on grouped data and return single result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chemeClr val="tx1">
                    <a:lumMod val="75000"/>
                    <a:lumOff val="25000"/>
                  </a:schemeClr>
                </a:solidFill>
              </a:rPr>
              <a:t>We can process data records and return computed results. Find bunch of cool information that is already inside of our collections </a:t>
            </a:r>
            <a:r>
              <a:rPr lang="en-US" sz="1200" dirty="0">
                <a:solidFill>
                  <a:schemeClr val="tx1">
                    <a:lumMod val="75000"/>
                    <a:lumOff val="25000"/>
                  </a:schemeClr>
                </a:solidFill>
                <a:sym typeface="Wingdings" pitchFamily="2" charset="2"/>
              </a:rPr>
              <a:t> computation</a:t>
            </a:r>
            <a:endParaRPr lang="en-US" b="1"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65492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RDBMS – challenging in the past 10 years, First you have single server with a small data set. Then we find ourselves setting up replication so that we can scale out reads and deal with potential failures. Before long we added caching layer, </a:t>
            </a:r>
            <a:r>
              <a:rPr lang="en-US" b="0" dirty="0" err="1"/>
              <a:t>tunned</a:t>
            </a:r>
            <a:r>
              <a:rPr lang="en-US" b="0" dirty="0"/>
              <a:t> all queries, thrown even more hardware at problem. Eventually need to shard data across multiple clusters and rebuild ton of application logic to deal with it. And soon after you realize you have locked into a schema you modeled so long time ago. Altering the schema with so much data will take forever, its easier to do it in code. This can keep small team of developers busy for many months. </a:t>
            </a:r>
          </a:p>
          <a:p>
            <a:endParaRPr lang="en-US" b="0" dirty="0"/>
          </a:p>
          <a:p>
            <a:r>
              <a:rPr lang="en-US" b="0" dirty="0"/>
              <a:t>MongoDB doesn’t try to be everything to everyone. Instead it strikes the right balance between features and complexity, with a clear bias toward making previously difficult tasks far easier. In other words, it has the features that really matter to the vast majority of today’s web applications: indexes, replication, </a:t>
            </a:r>
            <a:r>
              <a:rPr lang="en-US" b="0" dirty="0" err="1"/>
              <a:t>sharding</a:t>
            </a:r>
            <a:r>
              <a:rPr lang="en-US" b="0" dirty="0"/>
              <a:t>, a rich query syntax, and a very flexible data model. All of this comes without sacrificing speed.</a:t>
            </a:r>
          </a:p>
          <a:p>
            <a:endParaRPr lang="en-US" b="0" dirty="0"/>
          </a:p>
          <a:p>
            <a:r>
              <a:rPr lang="en-US" b="1" dirty="0"/>
              <a:t>The primary reason for moving away from the relational model is to make scaling out easier, but there are some other advantages as well</a:t>
            </a:r>
            <a:endParaRPr lang="en-US" b="0" dirty="0"/>
          </a:p>
          <a:p>
            <a:endParaRPr lang="en-US" b="0" dirty="0"/>
          </a:p>
          <a:p>
            <a:r>
              <a:rPr lang="en-US" b="1" dirty="0"/>
              <a:t>It is also easier to experiment. </a:t>
            </a:r>
            <a:r>
              <a:rPr lang="en-US" b="0" dirty="0"/>
              <a:t>Developers can try dozens of models for the data and then choose the best one to pursue.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29977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Collection – we build a pipeline of steps that run on the data and give you the output in the form that you need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$match </a:t>
            </a:r>
            <a:r>
              <a:rPr lang="en-US" b="0" dirty="0">
                <a:solidFill>
                  <a:schemeClr val="accent5">
                    <a:lumMod val="75000"/>
                  </a:schemeClr>
                </a:solidFill>
              </a:rPr>
              <a:t>allows you to filter down your results, for example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Very powerful way of modeling data transformation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Every stage gets output from previous stage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accent5">
                    <a:lumMod val="75000"/>
                  </a:schemeClr>
                </a:solidFill>
              </a:rPr>
              <a:t>So you get data and slowly modify it to the way you need it at the end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49736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Example 2</a:t>
            </a:r>
            <a:r>
              <a:rPr lang="en-US" b="0" dirty="0">
                <a:solidFill>
                  <a:schemeClr val="accent5">
                    <a:lumMod val="75000"/>
                  </a:schemeClr>
                </a:solidFill>
              </a:rPr>
              <a:t> – additional filtering by combining count() with conditional operators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Example 3 </a:t>
            </a:r>
            <a:r>
              <a:rPr lang="en-US" b="0" dirty="0">
                <a:solidFill>
                  <a:schemeClr val="accent5">
                    <a:lumMod val="75000"/>
                  </a:schemeClr>
                </a:solidFill>
              </a:rPr>
              <a:t>- </a:t>
            </a:r>
            <a:r>
              <a:rPr lang="en-US" sz="1200" b="0" i="0" kern="1200" dirty="0">
                <a:solidFill>
                  <a:schemeClr val="tx1"/>
                </a:solidFill>
                <a:effectLst/>
                <a:latin typeface="+mn-lt"/>
                <a:ea typeface="+mn-ea"/>
                <a:cs typeface="+mn-cs"/>
              </a:rPr>
              <a:t>This example returns only the number of documents added in the collection that are published by Address and of the type Book. Note that the count() function ignores a skip() or limit() parameter by default. To ensure that your query doesn’t skip these parameters and that your count results will match the limit and/or skip parameters, use count(true)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Aggregation Framework – </a:t>
            </a:r>
            <a:r>
              <a:rPr lang="en-US" sz="1200" b="0" i="0" kern="1200" dirty="0">
                <a:solidFill>
                  <a:schemeClr val="tx1"/>
                </a:solidFill>
                <a:effectLst/>
                <a:latin typeface="+mn-lt"/>
                <a:ea typeface="+mn-ea"/>
                <a:cs typeface="+mn-cs"/>
              </a:rPr>
              <a:t>alternative to find methods. </a:t>
            </a:r>
            <a:endParaRPr lang="en-US" b="1"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96420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4063" lvl="1" indent="-342900">
              <a:buFont typeface="Arial" panose="020B0604020202020204" pitchFamily="34" charset="0"/>
              <a:buChar char="•"/>
            </a:pPr>
            <a:r>
              <a:rPr lang="en-US" b="0" dirty="0">
                <a:solidFill>
                  <a:schemeClr val="accent5">
                    <a:lumMod val="75000"/>
                  </a:schemeClr>
                </a:solidFill>
              </a:rPr>
              <a:t>- lets you combine information from two collections (its like a left outer join)</a:t>
            </a:r>
          </a:p>
          <a:p>
            <a:pPr marL="754063" lvl="1" indent="-342900">
              <a:buFont typeface="Arial" panose="020B0604020202020204" pitchFamily="34" charset="0"/>
              <a:buChar char="•"/>
            </a:pPr>
            <a:r>
              <a:rPr lang="en-US" sz="1200" b="1" i="0" kern="1200" dirty="0">
                <a:solidFill>
                  <a:schemeClr val="tx1"/>
                </a:solidFill>
                <a:effectLst/>
                <a:latin typeface="+mn-lt"/>
                <a:ea typeface="+mn-ea"/>
                <a:cs typeface="+mn-cs"/>
              </a:rPr>
              <a:t>MongoDB</a:t>
            </a:r>
            <a:r>
              <a:rPr lang="en-US" sz="1200" b="0" i="0" kern="1200" dirty="0">
                <a:solidFill>
                  <a:schemeClr val="tx1"/>
                </a:solidFill>
                <a:effectLst/>
                <a:latin typeface="+mn-lt"/>
                <a:ea typeface="+mn-ea"/>
                <a:cs typeface="+mn-cs"/>
              </a:rPr>
              <a:t> is not a relational database, but you can perform a left outer join by using the $</a:t>
            </a:r>
            <a:r>
              <a:rPr lang="en-US" sz="1200" b="1" i="0" kern="1200" dirty="0">
                <a:solidFill>
                  <a:schemeClr val="tx1"/>
                </a:solidFill>
                <a:effectLst/>
                <a:latin typeface="+mn-lt"/>
                <a:ea typeface="+mn-ea"/>
                <a:cs typeface="+mn-cs"/>
              </a:rPr>
              <a:t>lookup</a:t>
            </a:r>
            <a:r>
              <a:rPr lang="en-US" sz="1200" b="0" i="0" kern="1200" dirty="0">
                <a:solidFill>
                  <a:schemeClr val="tx1"/>
                </a:solidFill>
                <a:effectLst/>
                <a:latin typeface="+mn-lt"/>
                <a:ea typeface="+mn-ea"/>
                <a:cs typeface="+mn-cs"/>
              </a:rPr>
              <a:t> stage. The $</a:t>
            </a:r>
            <a:r>
              <a:rPr lang="en-US" sz="1200" b="1" i="0" kern="1200" dirty="0">
                <a:solidFill>
                  <a:schemeClr val="tx1"/>
                </a:solidFill>
                <a:effectLst/>
                <a:latin typeface="+mn-lt"/>
                <a:ea typeface="+mn-ea"/>
                <a:cs typeface="+mn-cs"/>
              </a:rPr>
              <a:t>lookup</a:t>
            </a:r>
            <a:r>
              <a:rPr lang="en-US" sz="1200" b="0" i="0" kern="1200" dirty="0">
                <a:solidFill>
                  <a:schemeClr val="tx1"/>
                </a:solidFill>
                <a:effectLst/>
                <a:latin typeface="+mn-lt"/>
                <a:ea typeface="+mn-ea"/>
                <a:cs typeface="+mn-cs"/>
              </a:rPr>
              <a:t> stage lets you specify which collection you want to join with the current collection, and which fields that should match</a:t>
            </a:r>
          </a:p>
          <a:p>
            <a:pPr marL="754063" lvl="1" indent="-342900">
              <a:buFont typeface="Arial" panose="020B0604020202020204" pitchFamily="34" charset="0"/>
              <a:buChar char="•"/>
            </a:pPr>
            <a:endParaRPr lang="en-US" sz="1200" b="0" i="0" kern="1200" dirty="0">
              <a:solidFill>
                <a:schemeClr val="tx1"/>
              </a:solidFill>
              <a:effectLst/>
              <a:latin typeface="+mn-lt"/>
              <a:ea typeface="+mn-ea"/>
              <a:cs typeface="+mn-cs"/>
            </a:endParaRPr>
          </a:p>
          <a:p>
            <a:pPr marL="754063" lvl="1" indent="-342900">
              <a:buFont typeface="Arial" panose="020B0604020202020204" pitchFamily="34" charset="0"/>
              <a:buChar char="•"/>
            </a:pPr>
            <a:endParaRPr lang="en-US" sz="1200" b="0" i="0" kern="1200" dirty="0">
              <a:solidFill>
                <a:schemeClr val="tx1"/>
              </a:solidFill>
              <a:effectLst/>
              <a:latin typeface="+mn-lt"/>
              <a:ea typeface="+mn-ea"/>
              <a:cs typeface="+mn-cs"/>
            </a:endParaRPr>
          </a:p>
          <a:p>
            <a:pPr marL="754063" lvl="1" indent="-342900">
              <a:buFont typeface="Arial" panose="020B0604020202020204" pitchFamily="34" charset="0"/>
              <a:buChar char="•"/>
            </a:pPr>
            <a:r>
              <a:rPr lang="en-US" sz="2400" dirty="0">
                <a:solidFill>
                  <a:schemeClr val="tx1">
                    <a:lumMod val="75000"/>
                    <a:lumOff val="25000"/>
                  </a:schemeClr>
                </a:solidFill>
              </a:rPr>
              <a:t>Join multiple collections with </a:t>
            </a:r>
            <a:r>
              <a:rPr lang="en-US" sz="2400" b="1" dirty="0">
                <a:solidFill>
                  <a:schemeClr val="tx1">
                    <a:lumMod val="75000"/>
                    <a:lumOff val="25000"/>
                  </a:schemeClr>
                </a:solidFill>
              </a:rPr>
              <a:t>$lookup</a:t>
            </a:r>
          </a:p>
          <a:p>
            <a:pPr marL="754063" lvl="1" indent="-342900">
              <a:buFont typeface="Arial" panose="020B0604020202020204" pitchFamily="34" charset="0"/>
              <a:buChar char="•"/>
            </a:pPr>
            <a:r>
              <a:rPr lang="en-US" sz="2400" dirty="0">
                <a:solidFill>
                  <a:schemeClr val="tx1">
                    <a:lumMod val="75000"/>
                    <a:lumOff val="25000"/>
                  </a:schemeClr>
                </a:solidFill>
              </a:rPr>
              <a:t>Use to join documents that use reference approach</a:t>
            </a:r>
            <a:endParaRPr lang="en-US" sz="240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$lookup – how you do joins in MongoDB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Useful tool using aggregation framework allows you to fetch to related documents and merge together – mitigates some disadvantages of splitting documents across collections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98786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4063" lvl="1" indent="-342900">
              <a:buFont typeface="Arial" panose="020B0604020202020204" pitchFamily="34" charset="0"/>
              <a:buChar char="•"/>
            </a:pPr>
            <a:r>
              <a:rPr lang="en-US" sz="1200" b="0" i="0" kern="1200" dirty="0">
                <a:solidFill>
                  <a:schemeClr val="tx1"/>
                </a:solidFill>
                <a:effectLst/>
                <a:latin typeface="+mn-lt"/>
                <a:ea typeface="+mn-ea"/>
                <a:cs typeface="+mn-cs"/>
              </a:rPr>
              <a:t>The result set of a </a:t>
            </a:r>
            <a:r>
              <a:rPr lang="en-US" dirty="0"/>
              <a:t>LEFT OUTER</a:t>
            </a:r>
            <a:r>
              <a:rPr lang="en-US" sz="1200" b="0" i="0" kern="1200" dirty="0">
                <a:solidFill>
                  <a:schemeClr val="tx1"/>
                </a:solidFill>
                <a:effectLst/>
                <a:latin typeface="+mn-lt"/>
                <a:ea typeface="+mn-ea"/>
                <a:cs typeface="+mn-cs"/>
              </a:rPr>
              <a:t> join contains all rows from both tables that meet the </a:t>
            </a:r>
            <a:r>
              <a:rPr lang="en-US" dirty="0"/>
              <a:t>WHERE</a:t>
            </a:r>
            <a:r>
              <a:rPr lang="en-US" sz="1200" b="0" i="0" kern="1200" dirty="0">
                <a:solidFill>
                  <a:schemeClr val="tx1"/>
                </a:solidFill>
                <a:effectLst/>
                <a:latin typeface="+mn-lt"/>
                <a:ea typeface="+mn-ea"/>
                <a:cs typeface="+mn-cs"/>
              </a:rPr>
              <a:t> clause criteria, same as an </a:t>
            </a:r>
            <a:r>
              <a:rPr lang="en-US" dirty="0"/>
              <a:t>INNER</a:t>
            </a:r>
            <a:r>
              <a:rPr lang="en-US" sz="1200" b="0" i="0" kern="1200" dirty="0">
                <a:solidFill>
                  <a:schemeClr val="tx1"/>
                </a:solidFill>
                <a:effectLst/>
                <a:latin typeface="+mn-lt"/>
                <a:ea typeface="+mn-ea"/>
                <a:cs typeface="+mn-cs"/>
              </a:rPr>
              <a:t> join result set. In addition, any rows from the left table that do not have a matching row that exists in the right table will also be included in the result set. The columns being selected from the right side table will return </a:t>
            </a:r>
            <a:r>
              <a:rPr lang="en-US" dirty="0"/>
              <a:t>NULL</a:t>
            </a:r>
            <a:r>
              <a:rPr lang="en-US" sz="1200" b="0" i="0" kern="1200" dirty="0">
                <a:solidFill>
                  <a:schemeClr val="tx1"/>
                </a:solidFill>
                <a:effectLst/>
                <a:latin typeface="+mn-lt"/>
                <a:ea typeface="+mn-ea"/>
                <a:cs typeface="+mn-cs"/>
              </a:rPr>
              <a:t> values</a:t>
            </a: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46547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5033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key parameter specifies which results you want to group. For example, assume you want to group results by Title . The initial parameter lets you provide a base for each grouped result (that is, the base number of items to start off with). By default, you want to leave this parameter at zero if you want an exact number returned.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reduce parameter groups all similar items together. Reduce takes two arguments: the current document being iterated over and the aggregation counter object. These arguments are called items and </a:t>
            </a:r>
            <a:r>
              <a:rPr lang="en-US" sz="1200" b="0" i="0" kern="1200" dirty="0" err="1">
                <a:solidFill>
                  <a:schemeClr val="tx1"/>
                </a:solidFill>
                <a:effectLst/>
                <a:latin typeface="+mn-lt"/>
                <a:ea typeface="+mn-ea"/>
                <a:cs typeface="+mn-cs"/>
              </a:rPr>
              <a:t>prev</a:t>
            </a:r>
            <a:r>
              <a:rPr lang="en-US" sz="1200" b="0" i="0" kern="1200" dirty="0">
                <a:solidFill>
                  <a:schemeClr val="tx1"/>
                </a:solidFill>
                <a:effectLst/>
                <a:latin typeface="+mn-lt"/>
                <a:ea typeface="+mn-ea"/>
                <a:cs typeface="+mn-cs"/>
              </a:rPr>
              <a:t> in the example that follows. Essentially, the reduce parameter adds a 1 to the sum of every item it encounters that matches a title it has already found.</a:t>
            </a: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233125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want to obtain a list of all unique titles of any type of item in your collection. Additionally, assume you want to group them together if any doubles are found, based on the title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The key parameter specifies which results you want to group</a:t>
            </a:r>
            <a:r>
              <a:rPr lang="en-US" sz="1200" b="0" i="0" kern="1200" dirty="0">
                <a:solidFill>
                  <a:schemeClr val="tx1"/>
                </a:solidFill>
                <a:effectLst/>
                <a:latin typeface="+mn-lt"/>
                <a:ea typeface="+mn-ea"/>
                <a:cs typeface="+mn-cs"/>
              </a:rPr>
              <a:t>. For example, </a:t>
            </a:r>
            <a:r>
              <a:rPr lang="en-US" sz="1200" b="1" i="0" kern="1200" dirty="0">
                <a:solidFill>
                  <a:schemeClr val="tx1"/>
                </a:solidFill>
                <a:effectLst/>
                <a:latin typeface="+mn-lt"/>
                <a:ea typeface="+mn-ea"/>
                <a:cs typeface="+mn-cs"/>
              </a:rPr>
              <a:t>assume you want to group results by Title </a:t>
            </a:r>
            <a:r>
              <a:rPr lang="en-US" sz="1200" b="0" i="0" kern="1200" dirty="0">
                <a:solidFill>
                  <a:schemeClr val="tx1"/>
                </a:solidFill>
                <a:effectLst/>
                <a:latin typeface="+mn-lt"/>
                <a:ea typeface="+mn-ea"/>
                <a:cs typeface="+mn-cs"/>
              </a:rPr>
              <a:t>. The initial parameter lets you provide a base for each grouped result (that is, the base number of items to start off with). By default, you want to leave this parameter at zero if you want an exact number returned.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The reduce parameter groups all similar items together. Reduce takes two arguments</a:t>
            </a:r>
            <a:r>
              <a:rPr lang="en-US" sz="1200" b="0" i="0" kern="1200" dirty="0">
                <a:solidFill>
                  <a:schemeClr val="tx1"/>
                </a:solidFill>
                <a:effectLst/>
                <a:latin typeface="+mn-lt"/>
                <a:ea typeface="+mn-ea"/>
                <a:cs typeface="+mn-cs"/>
              </a:rPr>
              <a:t>: the current document being iterated over and the aggregation counter object. These arguments are called items and </a:t>
            </a:r>
            <a:r>
              <a:rPr lang="en-US" sz="1200" b="0" i="0" kern="1200" dirty="0" err="1">
                <a:solidFill>
                  <a:schemeClr val="tx1"/>
                </a:solidFill>
                <a:effectLst/>
                <a:latin typeface="+mn-lt"/>
                <a:ea typeface="+mn-ea"/>
                <a:cs typeface="+mn-cs"/>
              </a:rPr>
              <a:t>prev</a:t>
            </a:r>
            <a:r>
              <a:rPr lang="en-US" sz="1200" b="0" i="0" kern="1200" dirty="0">
                <a:solidFill>
                  <a:schemeClr val="tx1"/>
                </a:solidFill>
                <a:effectLst/>
                <a:latin typeface="+mn-lt"/>
                <a:ea typeface="+mn-ea"/>
                <a:cs typeface="+mn-cs"/>
              </a:rPr>
              <a:t> in the example that follows. Essentially, the reduce parameter adds a 1 to the sum of every item it encounters that matches a title it has already found.</a:t>
            </a: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2105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In theory, the $slice operator combines the capabilities of the limit() and skip() functions; however, limit() and skip() do not work on an array, whereas $slice does. The operator takes two parameters; the first indicates the total number of items to be returned. The second parameter is optional; if used, it ensures that the first parameter defines the offset, while the second defines the limit. The limit parameter can also indicate a negative condition.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Example 1</a:t>
            </a:r>
            <a:r>
              <a:rPr lang="en-US" sz="1200" b="0" i="0" kern="1200" dirty="0">
                <a:solidFill>
                  <a:schemeClr val="tx1"/>
                </a:solidFill>
                <a:effectLst/>
                <a:latin typeface="+mn-lt"/>
                <a:ea typeface="+mn-ea"/>
                <a:cs typeface="+mn-cs"/>
              </a:rPr>
              <a:t> – Limiting items from the Cast list to the first 3 items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Example 2</a:t>
            </a:r>
            <a:r>
              <a:rPr lang="en-US" sz="1200" b="0" i="0" kern="1200" dirty="0">
                <a:solidFill>
                  <a:schemeClr val="tx1"/>
                </a:solidFill>
                <a:effectLst/>
                <a:latin typeface="+mn-lt"/>
                <a:ea typeface="+mn-ea"/>
                <a:cs typeface="+mn-cs"/>
              </a:rPr>
              <a:t> – Last 3 items by making the integer negative </a:t>
            </a:r>
            <a:endParaRPr lang="en-US" b="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886848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You cannot use the $size operator to find a range of sizes. For example, you cannot use it to find arrays with more than one element in them.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Example 1 – </a:t>
            </a:r>
            <a:r>
              <a:rPr lang="en-US" sz="1200" b="0" i="0" kern="1200" dirty="0">
                <a:solidFill>
                  <a:schemeClr val="tx1"/>
                </a:solidFill>
                <a:effectLst/>
                <a:latin typeface="+mn-lt"/>
                <a:ea typeface="+mn-ea"/>
                <a:cs typeface="+mn-cs"/>
              </a:rPr>
              <a:t>Search for those CDs that have exactly two songs on them: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205913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Example 1 </a:t>
            </a:r>
            <a:r>
              <a:rPr lang="en-US" sz="1200" b="0" i="0" kern="1200" dirty="0">
                <a:solidFill>
                  <a:schemeClr val="tx1"/>
                </a:solidFill>
                <a:effectLst/>
                <a:latin typeface="+mn-lt"/>
                <a:ea typeface="+mn-ea"/>
                <a:cs typeface="+mn-cs"/>
              </a:rPr>
              <a:t>: Return all items in the collection with a key named Author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Example 2: if we invoke $exits operator with a value of false, all documents that don’t have a key named Author will be returned.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Currently, the $exists operator is unable to use an index; therefore, using it requires a full table scan.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8075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Scaling up </a:t>
            </a:r>
            <a:r>
              <a:rPr lang="en-US" b="0" dirty="0"/>
              <a:t>is often the path of least resistance, but it has drawbacks: large machines are often very expensive, and eventually a physical limit is reached where a more powerful machine cannot be purchased at any cost. The alternative is to scale out: to add storage space or increase performance, buy another commodity server and add it to your cluster. This is both cheaper and more scalable; however, it is more difficult to administer a thousand machines than it is to care for one. </a:t>
            </a:r>
            <a:r>
              <a:rPr lang="en-US" b="1" dirty="0"/>
              <a:t>MongoDB</a:t>
            </a:r>
            <a:r>
              <a:rPr lang="en-US" b="0" dirty="0"/>
              <a:t> </a:t>
            </a:r>
            <a:r>
              <a:rPr lang="en-US" b="1" dirty="0"/>
              <a:t>was designed to scale out</a:t>
            </a:r>
            <a:r>
              <a:rPr lang="en-US" b="0" dirty="0"/>
              <a:t>. Its document-oriented data model makes it easier for it to split up data across multiple servers. MongoDB automatically takes care of balancing data and load across a cluster, redistributing documents automatically and routing user requests to the correct machines. This allows developers to focus on programming the application, not scaling it</a:t>
            </a:r>
          </a:p>
          <a:p>
            <a:endParaRPr lang="en-US" b="0" dirty="0"/>
          </a:p>
          <a:p>
            <a:r>
              <a:rPr lang="en-US" b="1" dirty="0"/>
              <a:t>Indexing</a:t>
            </a:r>
            <a:r>
              <a:rPr lang="en-US" b="0" dirty="0"/>
              <a:t> - MongoDB supports generic secondary indexes, allowing a variety of fast queries, and provides unique, compound, geospatial, and full-text indexing capabilities as well</a:t>
            </a:r>
          </a:p>
          <a:p>
            <a:endParaRPr lang="en-US" b="0" dirty="0"/>
          </a:p>
          <a:p>
            <a:r>
              <a:rPr lang="en-US" b="1" dirty="0"/>
              <a:t>Aggregation - </a:t>
            </a:r>
            <a:r>
              <a:rPr lang="en-US" b="0" dirty="0"/>
              <a:t>MongoDB supports an “aggregation pipeline” that allows you to build complex aggregations from simple pieces and allow the database to optimize it</a:t>
            </a:r>
          </a:p>
          <a:p>
            <a:endParaRPr lang="en-US" b="0" dirty="0"/>
          </a:p>
          <a:p>
            <a:r>
              <a:rPr lang="en-US" b="1" dirty="0"/>
              <a:t>File Storage </a:t>
            </a:r>
            <a:r>
              <a:rPr lang="en-US" b="0" dirty="0"/>
              <a:t>– large files + metadata</a:t>
            </a:r>
          </a:p>
          <a:p>
            <a:endParaRPr lang="en-US" b="0" dirty="0"/>
          </a:p>
          <a:p>
            <a:r>
              <a:rPr lang="en-US" sz="1200" b="1" i="0" kern="1200" dirty="0">
                <a:solidFill>
                  <a:schemeClr val="tx1"/>
                </a:solidFill>
                <a:effectLst/>
                <a:latin typeface="+mn-lt"/>
                <a:ea typeface="+mn-ea"/>
                <a:cs typeface="+mn-cs"/>
              </a:rPr>
              <a:t>A document database is, at its core, a key/value store </a:t>
            </a:r>
            <a:r>
              <a:rPr lang="en-US" sz="1200" b="0" i="0" kern="1200" dirty="0">
                <a:solidFill>
                  <a:schemeClr val="tx1"/>
                </a:solidFill>
                <a:effectLst/>
                <a:latin typeface="+mn-lt"/>
                <a:ea typeface="+mn-ea"/>
                <a:cs typeface="+mn-cs"/>
              </a:rPr>
              <a:t>with one major exception. Instead of just storing any blob in it, </a:t>
            </a:r>
            <a:r>
              <a:rPr lang="en-US" sz="1200" b="1" i="0" kern="1200" dirty="0">
                <a:solidFill>
                  <a:schemeClr val="tx1"/>
                </a:solidFill>
                <a:effectLst/>
                <a:latin typeface="+mn-lt"/>
                <a:ea typeface="+mn-ea"/>
                <a:cs typeface="+mn-cs"/>
              </a:rPr>
              <a:t>a document </a:t>
            </a:r>
            <a:r>
              <a:rPr lang="en-US" sz="1200" b="1" i="0" kern="1200" dirty="0" err="1">
                <a:solidFill>
                  <a:schemeClr val="tx1"/>
                </a:solidFill>
                <a:effectLst/>
                <a:latin typeface="+mn-lt"/>
                <a:ea typeface="+mn-ea"/>
                <a:cs typeface="+mn-cs"/>
              </a:rPr>
              <a:t>db</a:t>
            </a:r>
            <a:r>
              <a:rPr lang="en-US" sz="1200" b="1" i="0" kern="1200" dirty="0">
                <a:solidFill>
                  <a:schemeClr val="tx1"/>
                </a:solidFill>
                <a:effectLst/>
                <a:latin typeface="+mn-lt"/>
                <a:ea typeface="+mn-ea"/>
                <a:cs typeface="+mn-cs"/>
              </a:rPr>
              <a:t> requires that the data will be store in a format</a:t>
            </a:r>
            <a:r>
              <a:rPr lang="en-US" sz="1200" b="0" i="0" kern="1200" dirty="0">
                <a:solidFill>
                  <a:schemeClr val="tx1"/>
                </a:solidFill>
                <a:effectLst/>
                <a:latin typeface="+mn-lt"/>
                <a:ea typeface="+mn-ea"/>
                <a:cs typeface="+mn-cs"/>
              </a:rPr>
              <a:t> that the database can understand (i.e. JSON, XML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In most doc </a:t>
            </a:r>
            <a:r>
              <a:rPr lang="en-US" sz="1200" b="0" i="0" kern="1200" dirty="0" err="1">
                <a:solidFill>
                  <a:schemeClr val="tx1"/>
                </a:solidFill>
                <a:effectLst/>
                <a:latin typeface="+mn-lt"/>
                <a:ea typeface="+mn-ea"/>
                <a:cs typeface="+mn-cs"/>
              </a:rPr>
              <a:t>dbs</a:t>
            </a:r>
            <a:r>
              <a:rPr lang="en-US" sz="1200" b="0" i="0" kern="1200" dirty="0">
                <a:solidFill>
                  <a:schemeClr val="tx1"/>
                </a:solidFill>
                <a:effectLst/>
                <a:latin typeface="+mn-lt"/>
                <a:ea typeface="+mn-ea"/>
                <a:cs typeface="+mn-cs"/>
              </a:rPr>
              <a:t>, that means that we can now </a:t>
            </a:r>
            <a:r>
              <a:rPr lang="en-US" sz="1200" b="1" i="0" kern="1200" dirty="0">
                <a:solidFill>
                  <a:schemeClr val="tx1"/>
                </a:solidFill>
                <a:effectLst/>
                <a:latin typeface="+mn-lt"/>
                <a:ea typeface="+mn-ea"/>
                <a:cs typeface="+mn-cs"/>
              </a:rPr>
              <a:t>allow queries</a:t>
            </a:r>
            <a:r>
              <a:rPr lang="en-US" sz="1200" b="0" i="0" kern="1200" dirty="0">
                <a:solidFill>
                  <a:schemeClr val="tx1"/>
                </a:solidFill>
                <a:effectLst/>
                <a:latin typeface="+mn-lt"/>
                <a:ea typeface="+mn-ea"/>
                <a:cs typeface="+mn-cs"/>
              </a:rPr>
              <a:t> on the document data.</a:t>
            </a: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48487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Nested/Embedded Document </a:t>
            </a:r>
            <a:r>
              <a:rPr lang="en-US" b="0" dirty="0">
                <a:solidFill>
                  <a:schemeClr val="accent5">
                    <a:lumMod val="75000"/>
                  </a:schemeClr>
                </a:solidFill>
              </a:rPr>
              <a:t>– user document has address embedded in it. We could have stored address into a new collection or we can embed it as a separate document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We left it embedded because it is </a:t>
            </a:r>
            <a:r>
              <a:rPr lang="en-US" b="1" dirty="0">
                <a:solidFill>
                  <a:schemeClr val="accent5">
                    <a:lumMod val="75000"/>
                  </a:schemeClr>
                </a:solidFill>
              </a:rPr>
              <a:t>strongly related to the customer and we might want to fetch both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References – </a:t>
            </a:r>
            <a:r>
              <a:rPr lang="en-US" b="0" dirty="0">
                <a:solidFill>
                  <a:schemeClr val="accent5">
                    <a:lumMod val="75000"/>
                  </a:schemeClr>
                </a:solidFill>
              </a:rPr>
              <a:t>each customer has list of favorite books, each document could be a book. We will have a lot of duplicate data, and many customers will like the same books so if we were to change something about this favorite book, we would have to change it on all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Instead we can have references – Customers and Books collections. In a Customer we still have array of favorite books, but there we only store the IDs of favorite books – when we fetch customers and also want to fetch favorite books for the customer we have to </a:t>
            </a:r>
            <a:r>
              <a:rPr lang="en-US" b="1" dirty="0">
                <a:solidFill>
                  <a:schemeClr val="accent5">
                    <a:lumMod val="75000"/>
                  </a:schemeClr>
                </a:solidFill>
              </a:rPr>
              <a:t>run 2 queries</a:t>
            </a:r>
            <a:r>
              <a:rPr lang="en-US" b="0" dirty="0">
                <a:solidFill>
                  <a:schemeClr val="accent5">
                    <a:lumMod val="75000"/>
                  </a:schemeClr>
                </a:solidFill>
              </a:rPr>
              <a:t>, but if we </a:t>
            </a:r>
            <a:r>
              <a:rPr lang="en-US" b="1" dirty="0">
                <a:solidFill>
                  <a:schemeClr val="accent5">
                    <a:lumMod val="75000"/>
                  </a:schemeClr>
                </a:solidFill>
              </a:rPr>
              <a:t>change a book we don’t have to change it on two different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Relation is through a reference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When to use which – </a:t>
            </a:r>
            <a:r>
              <a:rPr lang="en-US" b="0" dirty="0">
                <a:solidFill>
                  <a:schemeClr val="accent5">
                    <a:lumMod val="75000"/>
                  </a:schemeClr>
                </a:solidFill>
              </a:rPr>
              <a:t>beyond this course (data modeling in MongoDB, depends on many factors)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183377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Let’s look at these in more detail.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Filter – important to filter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92502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53889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390993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68596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Batch inserts are only useful if you are inserting multiple documents into a single collection: you cannot use batch inserts to insert into multiple collections with a single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MongoDB does minimal checks on data being inserted: it check’s the document’s basic structure and adds an "_id" field if one does not exist. One of the basic structure checks is size: all documents must be smaller than 16 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To give you an idea of how much data 16 MB is, the entire text of War and Peace is just 3.14 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09933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Suppose, for instance, that we want to remove everyone from the </a:t>
            </a:r>
            <a:r>
              <a:rPr lang="en-US" dirty="0" err="1">
                <a:solidFill>
                  <a:schemeClr val="accent5">
                    <a:lumMod val="75000"/>
                  </a:schemeClr>
                </a:solidFill>
              </a:rPr>
              <a:t>mailing.list</a:t>
            </a:r>
            <a:r>
              <a:rPr lang="en-US" dirty="0">
                <a:solidFill>
                  <a:schemeClr val="accent5">
                    <a:lumMod val="75000"/>
                  </a:schemeClr>
                </a:solidFill>
              </a:rPr>
              <a:t> collection  where the value for "opt-out" is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Once data has been removed, it is gone forever. There is no way to undo the remove or recover deleted documents.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36884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Drop it and then recreate any indexes on the empty collection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3879119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61640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Example 1: </a:t>
            </a:r>
            <a:r>
              <a:rPr lang="en-US" sz="1200" b="0" i="0" kern="1200" dirty="0">
                <a:solidFill>
                  <a:schemeClr val="tx1"/>
                </a:solidFill>
                <a:effectLst/>
                <a:latin typeface="+mn-lt"/>
                <a:ea typeface="+mn-ea"/>
                <a:cs typeface="+mn-cs"/>
              </a:rPr>
              <a:t>This example overwrites the document in the collection and saves it with the new values specified. Note that any fields that you leave out are removed (the document is basically being rewritten). Because the </a:t>
            </a:r>
            <a:r>
              <a:rPr lang="en-US" sz="1200" b="0" i="0" kern="1200" dirty="0" err="1">
                <a:solidFill>
                  <a:schemeClr val="tx1"/>
                </a:solidFill>
                <a:effectLst/>
                <a:latin typeface="+mn-lt"/>
                <a:ea typeface="+mn-ea"/>
                <a:cs typeface="+mn-cs"/>
              </a:rPr>
              <a:t>upsert</a:t>
            </a:r>
            <a:r>
              <a:rPr lang="en-US" sz="1200" b="0" i="0" kern="1200" dirty="0">
                <a:solidFill>
                  <a:schemeClr val="tx1"/>
                </a:solidFill>
                <a:effectLst/>
                <a:latin typeface="+mn-lt"/>
                <a:ea typeface="+mn-ea"/>
                <a:cs typeface="+mn-cs"/>
              </a:rPr>
              <a:t> argument is specified as true , any fields that do not exist yet will be added (the Genre key/value pair,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Example 2</a:t>
            </a:r>
            <a:r>
              <a:rPr lang="en-US" sz="1200" b="0" i="0" kern="1200" dirty="0">
                <a:solidFill>
                  <a:schemeClr val="tx1"/>
                </a:solidFill>
                <a:effectLst/>
                <a:latin typeface="+mn-lt"/>
                <a:ea typeface="+mn-ea"/>
                <a:cs typeface="+mn-cs"/>
              </a:rPr>
              <a:t>: In case there happen to be multiple documents matching the criteria and you wish to </a:t>
            </a:r>
            <a:r>
              <a:rPr lang="en-US" sz="1200" b="0" i="0" kern="1200" dirty="0" err="1">
                <a:solidFill>
                  <a:schemeClr val="tx1"/>
                </a:solidFill>
                <a:effectLst/>
                <a:latin typeface="+mn-lt"/>
                <a:ea typeface="+mn-ea"/>
                <a:cs typeface="+mn-cs"/>
              </a:rPr>
              <a:t>upsert</a:t>
            </a:r>
            <a:r>
              <a:rPr lang="en-US" sz="1200" b="0" i="0" kern="1200" dirty="0">
                <a:solidFill>
                  <a:schemeClr val="tx1"/>
                </a:solidFill>
                <a:effectLst/>
                <a:latin typeface="+mn-lt"/>
                <a:ea typeface="+mn-ea"/>
                <a:cs typeface="+mn-cs"/>
              </a:rPr>
              <a:t> them all, the </a:t>
            </a:r>
            <a:r>
              <a:rPr lang="en-US" sz="1200" b="0" i="0" kern="1200" dirty="0" err="1">
                <a:solidFill>
                  <a:schemeClr val="tx1"/>
                </a:solidFill>
                <a:effectLst/>
                <a:latin typeface="+mn-lt"/>
                <a:ea typeface="+mn-ea"/>
                <a:cs typeface="+mn-cs"/>
              </a:rPr>
              <a:t>upsert</a:t>
            </a:r>
            <a:r>
              <a:rPr lang="en-US" sz="1200" b="0" i="0" kern="1200" dirty="0">
                <a:solidFill>
                  <a:schemeClr val="tx1"/>
                </a:solidFill>
                <a:effectLst/>
                <a:latin typeface="+mn-lt"/>
                <a:ea typeface="+mn-ea"/>
                <a:cs typeface="+mn-cs"/>
              </a:rPr>
              <a:t> and multi options can be added while using the $set modifier operator as shown here:</a:t>
            </a: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83617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_id unique to each collection</a:t>
            </a:r>
          </a:p>
          <a:p>
            <a:endParaRPr lang="en-US" b="0" dirty="0"/>
          </a:p>
          <a:p>
            <a:r>
              <a:rPr lang="en-US" b="0" dirty="0"/>
              <a:t>Shell – administer databases and manipulate data</a:t>
            </a:r>
          </a:p>
          <a:p>
            <a:endParaRPr lang="en-US" b="0" dirty="0"/>
          </a:p>
          <a:p>
            <a:r>
              <a:rPr lang="en-US" b="1" dirty="0" err="1"/>
              <a:t>IntelliShell</a:t>
            </a:r>
            <a:r>
              <a:rPr lang="en-US" b="0" dirty="0"/>
              <a:t> - </a:t>
            </a:r>
            <a:r>
              <a:rPr lang="en-US" sz="1200" b="0" i="0" kern="1200" dirty="0">
                <a:solidFill>
                  <a:schemeClr val="tx1"/>
                </a:solidFill>
                <a:effectLst/>
                <a:latin typeface="+mn-lt"/>
                <a:ea typeface="+mn-ea"/>
                <a:cs typeface="+mn-cs"/>
              </a:rPr>
              <a:t>a the built-in mongo shell with smart autocompletion of JavaScript standard library functions, shell-specific types and methods, operators, collection names, field names, shell helper commands, and more.</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 "Key-Value database" defines that the "Value" part of the data to retrieve can be accessed directly by querying the database for its "Key", as opposed to define database schemas and querying the database using SQL syntax. The "Value" could be anything, a simple string, a programming language object, an HTML page...</a:t>
            </a:r>
          </a:p>
          <a:p>
            <a:pPr fontAlgn="base"/>
            <a:r>
              <a:rPr lang="en-US" sz="1200" b="1" i="0" kern="1200" dirty="0">
                <a:solidFill>
                  <a:schemeClr val="tx1"/>
                </a:solidFill>
                <a:effectLst/>
                <a:latin typeface="+mn-lt"/>
                <a:ea typeface="+mn-ea"/>
                <a:cs typeface="+mn-cs"/>
              </a:rPr>
              <a:t>Document database says more about the "Value" part of the Key-Value pair: the data retrieved is encoded in some standard, portable format, as JSON or XML</a:t>
            </a:r>
            <a:r>
              <a:rPr lang="en-US" sz="1200" b="0" i="0" kern="1200" dirty="0">
                <a:solidFill>
                  <a:schemeClr val="tx1"/>
                </a:solidFill>
                <a:effectLst/>
                <a:latin typeface="+mn-lt"/>
                <a:ea typeface="+mn-ea"/>
                <a:cs typeface="+mn-cs"/>
              </a:rPr>
              <a:t>. This gives the database some structure, but nowhere near as rigid as a traditional database where every row has to conform to the defined schema.</a:t>
            </a:r>
          </a:p>
          <a:p>
            <a:pPr fontAlgn="base"/>
            <a:r>
              <a:rPr lang="en-US" sz="1200" b="0" i="0" kern="1200" dirty="0">
                <a:solidFill>
                  <a:schemeClr val="tx1"/>
                </a:solidFill>
                <a:effectLst/>
                <a:latin typeface="+mn-lt"/>
                <a:ea typeface="+mn-ea"/>
                <a:cs typeface="+mn-cs"/>
              </a:rPr>
              <a:t>So, to answer your question, MongoDB is a database that uses a "Key-Value" mechanism to retrieve data, with its "Value" being a Document (as loosely defined by the definition of Document based database).</a:t>
            </a:r>
          </a:p>
          <a:p>
            <a:pPr fontAlgn="base"/>
            <a:r>
              <a:rPr lang="en-US" sz="1200" b="0" i="0" kern="1200" dirty="0">
                <a:solidFill>
                  <a:schemeClr val="tx1"/>
                </a:solidFill>
                <a:effectLst/>
                <a:latin typeface="+mn-lt"/>
                <a:ea typeface="+mn-ea"/>
                <a:cs typeface="+mn-cs"/>
              </a:rPr>
              <a:t>Take into account that the NoSQL "definitions" are a bit overlapping and quite loose.</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877879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main benefit of using the save() command is that you do not need to specify that the </a:t>
            </a:r>
            <a:r>
              <a:rPr lang="en-US" sz="1200" b="0" i="0" kern="1200" dirty="0" err="1">
                <a:solidFill>
                  <a:schemeClr val="tx1"/>
                </a:solidFill>
                <a:effectLst/>
                <a:latin typeface="+mn-lt"/>
                <a:ea typeface="+mn-ea"/>
                <a:cs typeface="+mn-cs"/>
              </a:rPr>
              <a:t>upsert</a:t>
            </a:r>
            <a:r>
              <a:rPr lang="en-US" sz="1200" b="0" i="0" kern="1200" dirty="0">
                <a:solidFill>
                  <a:schemeClr val="tx1"/>
                </a:solidFill>
                <a:effectLst/>
                <a:latin typeface="+mn-lt"/>
                <a:ea typeface="+mn-ea"/>
                <a:cs typeface="+mn-cs"/>
              </a:rPr>
              <a:t> method should be used in conjunction with the update() command. Thus, the save() command gives you a quicker way to </a:t>
            </a:r>
            <a:r>
              <a:rPr lang="en-US" sz="1200" b="0" i="0" kern="1200" dirty="0" err="1">
                <a:solidFill>
                  <a:schemeClr val="tx1"/>
                </a:solidFill>
                <a:effectLst/>
                <a:latin typeface="+mn-lt"/>
                <a:ea typeface="+mn-ea"/>
                <a:cs typeface="+mn-cs"/>
              </a:rPr>
              <a:t>upsert</a:t>
            </a:r>
            <a:r>
              <a:rPr lang="en-US" sz="1200" b="0" i="0" kern="1200" dirty="0">
                <a:solidFill>
                  <a:schemeClr val="tx1"/>
                </a:solidFill>
                <a:effectLst/>
                <a:latin typeface="+mn-lt"/>
                <a:ea typeface="+mn-ea"/>
                <a:cs typeface="+mn-cs"/>
              </a:rPr>
              <a:t> data. In practice, the save() and update() commands look similar:</a:t>
            </a: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97170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6516684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A database index is similar to a book’s index. Instead of looking through the whole book, the database takes a shortcut and just looks at an ordered list that points to the content, which allows it to query orders of magnitude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Depending on your machine and how large you made the collection, creating an index may take a few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Insert/Update/Delete will take longer </a:t>
            </a:r>
            <a:r>
              <a:rPr lang="en-US" dirty="0">
                <a:solidFill>
                  <a:schemeClr val="accent5">
                    <a:lumMod val="75000"/>
                  </a:schemeClr>
                </a:solidFill>
              </a:rPr>
              <a:t>- This is because MongoDB has to update all your indexes whenever your data changes, as well as the document itself. Thus, MongoDB limits you to 64 indexes per collection. Generally you should not have more than a couple of indexes on any given collection.​​ The tricky part becomes figuring out which fields to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To choose which fields to create indexes for</a:t>
            </a:r>
            <a:r>
              <a:rPr lang="en-US" dirty="0">
                <a:solidFill>
                  <a:schemeClr val="accent5">
                    <a:lumMod val="75000"/>
                  </a:schemeClr>
                </a:solidFill>
              </a:rPr>
              <a:t>, look through your common queries and queries that need to be fast and try to find a common set of keys from those. For instance, in the example above, we were querying on "username". If that was a particularly common query or was becoming a bottleneck, indexing "username" would be a good choice. However, if this was an unusual query or one that was only done by administrators who didn’t care how long it took, it would not be a good choice of index</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67058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Index</a:t>
            </a:r>
            <a:r>
              <a:rPr lang="en-US" sz="1200" b="0" i="0" kern="1200" dirty="0">
                <a:solidFill>
                  <a:schemeClr val="tx1"/>
                </a:solidFill>
                <a:effectLst/>
                <a:latin typeface="+mn-lt"/>
                <a:ea typeface="+mn-ea"/>
                <a:cs typeface="+mn-cs"/>
              </a:rPr>
              <a:t> - data structure that collects information about the values of specified fields in the documents of a collection. This data structure is used by MongoDB’s </a:t>
            </a:r>
            <a:r>
              <a:rPr lang="en-US" sz="1200" b="1" i="0" kern="1200" dirty="0">
                <a:solidFill>
                  <a:schemeClr val="tx1"/>
                </a:solidFill>
                <a:effectLst/>
                <a:latin typeface="+mn-lt"/>
                <a:ea typeface="+mn-ea"/>
                <a:cs typeface="+mn-cs"/>
              </a:rPr>
              <a:t>query optimizer </a:t>
            </a:r>
            <a:r>
              <a:rPr lang="en-US" sz="1200" b="0" i="0" kern="1200" dirty="0">
                <a:solidFill>
                  <a:schemeClr val="tx1"/>
                </a:solidFill>
                <a:effectLst/>
                <a:latin typeface="+mn-lt"/>
                <a:ea typeface="+mn-ea"/>
                <a:cs typeface="+mn-cs"/>
              </a:rPr>
              <a:t>to quickly sort through and order the documents in a collection.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6514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instance, sometimes the size of a database can increase dramatically for no apparent reason. At other times, the space used by the indexes might strike you as excessive. Another good thing to keep in mind: you can have a maximum of 40 indexes per collection. Generally speaking, this is far more than you should need, but you could potentially hit this limit someday.</a:t>
            </a: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54446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that the type parameter can be used to specify the document’s object type, which can be a Point , a </a:t>
            </a:r>
            <a:r>
              <a:rPr lang="en-US" sz="1200" b="0" i="0" kern="1200" dirty="0" err="1">
                <a:solidFill>
                  <a:schemeClr val="tx1"/>
                </a:solidFill>
                <a:effectLst/>
                <a:latin typeface="+mn-lt"/>
                <a:ea typeface="+mn-ea"/>
                <a:cs typeface="+mn-cs"/>
              </a:rPr>
              <a:t>LineString</a:t>
            </a:r>
            <a:r>
              <a:rPr lang="en-US" sz="1200" b="0" i="0" kern="1200" dirty="0">
                <a:solidFill>
                  <a:schemeClr val="tx1"/>
                </a:solidFill>
                <a:effectLst/>
                <a:latin typeface="+mn-lt"/>
                <a:ea typeface="+mn-ea"/>
                <a:cs typeface="+mn-cs"/>
              </a:rPr>
              <a:t> or a Polygon . As can be expected, the Point type is used to specify that the item (in this case, a restaurant) is located at exactly the spot given, thus requiring exactly two values, the </a:t>
            </a:r>
            <a:r>
              <a:rPr lang="en-US" sz="1200" b="0" i="0" kern="1200" dirty="0" err="1">
                <a:solidFill>
                  <a:schemeClr val="tx1"/>
                </a:solidFill>
                <a:effectLst/>
                <a:latin typeface="+mn-lt"/>
                <a:ea typeface="+mn-ea"/>
                <a:cs typeface="+mn-cs"/>
              </a:rPr>
              <a:t>longitute</a:t>
            </a:r>
            <a:r>
              <a:rPr lang="en-US" sz="1200" b="0" i="0" kern="1200" dirty="0">
                <a:solidFill>
                  <a:schemeClr val="tx1"/>
                </a:solidFill>
                <a:effectLst/>
                <a:latin typeface="+mn-lt"/>
                <a:ea typeface="+mn-ea"/>
                <a:cs typeface="+mn-cs"/>
              </a:rPr>
              <a:t> and latitude.</a:t>
            </a: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23041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You always communicate automatically with primary node. Insert command – talk to primary node. Behind the scenes primary node will asynchronously replicate to secondary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Asynchronously – insert data, its not immediately written to secondary nodes, but relatively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Replicate – if primary node offline, we go to secondary node. </a:t>
            </a:r>
            <a:r>
              <a:rPr lang="en-US" b="1" dirty="0">
                <a:solidFill>
                  <a:schemeClr val="accent5">
                    <a:lumMod val="75000"/>
                  </a:schemeClr>
                </a:solidFill>
              </a:rPr>
              <a:t>Fault tolerance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Improved read performance - Also, you can submit read requests to replicas – you want to ensure you can read your data as fast as possible. Thousands of reads per second </a:t>
            </a:r>
            <a:r>
              <a:rPr lang="en-US" b="1" dirty="0">
                <a:solidFill>
                  <a:schemeClr val="accent5">
                    <a:lumMod val="75000"/>
                  </a:schemeClr>
                </a:solidFill>
                <a:sym typeface="Wingdings" pitchFamily="2" charset="2"/>
              </a:rPr>
              <a:t> read from multiple computers. </a:t>
            </a: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819329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accent5">
                    <a:lumMod val="75000"/>
                  </a:schemeClr>
                </a:solidFill>
              </a:rPr>
              <a:t>Sharding</a:t>
            </a:r>
            <a:r>
              <a:rPr lang="en-US" dirty="0">
                <a:solidFill>
                  <a:schemeClr val="accent5">
                    <a:lumMod val="75000"/>
                  </a:schemeClr>
                </a:solidFill>
              </a:rPr>
              <a:t> – servers don’t duplicate data, they split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Server A stores data for the same application as the other servers, but different chunk of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chemeClr val="accent5">
                    <a:lumMod val="75000"/>
                  </a:schemeClr>
                </a:solidFill>
              </a:rPr>
              <a:t>Sharding</a:t>
            </a:r>
            <a:r>
              <a:rPr lang="en-US" dirty="0">
                <a:solidFill>
                  <a:schemeClr val="accent5">
                    <a:lumMod val="75000"/>
                  </a:schemeClr>
                </a:solidFill>
              </a:rPr>
              <a:t> – multiple computers who all run MongoDB servers, don’t work standalone, work together and split data which is distributed across shards not replicated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and queries and insert, update, delete operations have to be run against ALL servers, each chunk manages its data, range of data (say if you had alphabetical data, first server would store A-F, second F-L, </a:t>
            </a:r>
            <a:r>
              <a:rPr lang="en-US" dirty="0" err="1">
                <a:solidFill>
                  <a:schemeClr val="accent5">
                    <a:lumMod val="75000"/>
                  </a:schemeClr>
                </a:solidFill>
              </a:rPr>
              <a:t>etc</a:t>
            </a:r>
            <a:r>
              <a:rPr lang="en-US" dirty="0">
                <a:solidFill>
                  <a:schemeClr val="accent5">
                    <a:lumMod val="75000"/>
                  </a:schemeClr>
                </a:solidFill>
              </a:rPr>
              <a:t>), so operations have to be forwarded to the right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Mongo Router </a:t>
            </a:r>
            <a:r>
              <a:rPr lang="en-US" dirty="0">
                <a:solidFill>
                  <a:schemeClr val="accent5">
                    <a:lumMod val="75000"/>
                  </a:schemeClr>
                </a:solidFill>
              </a:rPr>
              <a:t>– forwards operations from client to </a:t>
            </a:r>
            <a:r>
              <a:rPr lang="en-US" dirty="0" err="1">
                <a:solidFill>
                  <a:schemeClr val="accent5">
                    <a:lumMod val="75000"/>
                  </a:schemeClr>
                </a:solidFill>
              </a:rPr>
              <a:t>mongoDB</a:t>
            </a:r>
            <a:r>
              <a:rPr lang="en-US" dirty="0">
                <a:solidFill>
                  <a:schemeClr val="accent5">
                    <a:lumMod val="75000"/>
                  </a:schemeClr>
                </a:solidFill>
              </a:rPr>
              <a:t> shards, responsible for where the data should be stored, which shard will hold data that you want to get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Shard Key – </a:t>
            </a:r>
            <a:r>
              <a:rPr lang="en-US" b="0" dirty="0">
                <a:solidFill>
                  <a:schemeClr val="accent5">
                    <a:lumMod val="75000"/>
                  </a:schemeClr>
                </a:solidFill>
              </a:rPr>
              <a:t>field that is added to every document, important for the server to understand where this document belongs to</a:t>
            </a:r>
            <a:endParaRPr lang="en-US" b="1"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159046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5">
                    <a:lumMod val="75000"/>
                  </a:schemeClr>
                </a:solidFill>
                <a:latin typeface="Arial" panose="020B0604020202020204" pitchFamily="34" charset="0"/>
                <a:cs typeface="Arial" panose="020B0604020202020204" pitchFamily="34" charset="0"/>
              </a:rPr>
              <a:t>For fields that must be updated together, embedding the fields within same document ensures that fields are updated atomically</a:t>
            </a:r>
          </a:p>
          <a:p>
            <a:r>
              <a:rPr lang="en-US" sz="1200" b="0" i="0" kern="1200" dirty="0">
                <a:solidFill>
                  <a:schemeClr val="tx1"/>
                </a:solidFill>
                <a:effectLst/>
                <a:latin typeface="+mn-lt"/>
                <a:ea typeface="+mn-ea"/>
                <a:cs typeface="+mn-cs"/>
              </a:rPr>
              <a:t>For example, consider a situation where you need to maintain information on books, including the number of copies available for checkout as well as the current checkout information.</a:t>
            </a:r>
          </a:p>
          <a:p>
            <a:r>
              <a:rPr lang="en-US" sz="1200" b="0" i="0" kern="1200" dirty="0">
                <a:solidFill>
                  <a:schemeClr val="tx1"/>
                </a:solidFill>
                <a:effectLst/>
                <a:latin typeface="+mn-lt"/>
                <a:ea typeface="+mn-ea"/>
                <a:cs typeface="+mn-cs"/>
              </a:rPr>
              <a:t>The available copies of the book and the checkout information should be in sync. As such, embedding the available field and the checkout field within the same document ensures that you can update the two fields atomically.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Arial" panose="020B0604020202020204" pitchFamily="34" charset="0"/>
                <a:cs typeface="Arial" panose="020B0604020202020204" pitchFamily="34" charset="0"/>
              </a:rPr>
              <a:t>Prior to 4.0 no support for multiple document ACID</a:t>
            </a: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Prior to MongoDB 4.0 </a:t>
            </a:r>
            <a:r>
              <a:rPr lang="en-US" sz="1200" b="0" i="0" kern="1200" dirty="0">
                <a:solidFill>
                  <a:schemeClr val="tx1"/>
                </a:solidFill>
                <a:effectLst/>
                <a:latin typeface="+mn-lt"/>
                <a:ea typeface="+mn-ea"/>
                <a:cs typeface="+mn-cs"/>
              </a:rPr>
              <a:t>many MongoDB users still run relational databases in parallel with their document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latin typeface="Arial" panose="020B0604020202020204" pitchFamily="34" charset="0"/>
                <a:cs typeface="Arial" panose="020B0604020202020204" pitchFamily="34" charset="0"/>
              </a:rPr>
              <a:t>Document model negates the need for ACID transactions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Atomicity in MongoDB was restricted to single document writes and, as a result, if you find yourself in a situation where you need to update multiple documents in “all or nothing” fashion, you’re stuck. For the most part, you can and should model your data in a way that avoids super close ties between documents but there are cases where you need a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Atomicity (</a:t>
            </a:r>
            <a:r>
              <a:rPr lang="en-US" sz="1200" b="1" i="0" kern="1200" dirty="0">
                <a:solidFill>
                  <a:schemeClr val="tx1"/>
                </a:solidFill>
                <a:effectLst/>
                <a:latin typeface="+mn-lt"/>
                <a:ea typeface="+mn-ea"/>
                <a:cs typeface="+mn-cs"/>
              </a:rPr>
              <a:t>database</a:t>
            </a:r>
            <a:r>
              <a:rPr lang="en-US" sz="1200" b="0" i="0" kern="1200" dirty="0">
                <a:solidFill>
                  <a:schemeClr val="tx1"/>
                </a:solidFill>
                <a:effectLst/>
                <a:latin typeface="+mn-lt"/>
                <a:ea typeface="+mn-ea"/>
                <a:cs typeface="+mn-cs"/>
              </a:rPr>
              <a:t> systems) ... An </a:t>
            </a:r>
            <a:r>
              <a:rPr lang="en-US" sz="1200" b="1" i="0" kern="1200" dirty="0">
                <a:solidFill>
                  <a:schemeClr val="tx1"/>
                </a:solidFill>
                <a:effectLst/>
                <a:latin typeface="+mn-lt"/>
                <a:ea typeface="+mn-ea"/>
                <a:cs typeface="+mn-cs"/>
              </a:rPr>
              <a:t>atomic transaction</a:t>
            </a:r>
            <a:r>
              <a:rPr lang="en-US" sz="1200" b="0" i="0" kern="1200" dirty="0">
                <a:solidFill>
                  <a:schemeClr val="tx1"/>
                </a:solidFill>
                <a:effectLst/>
                <a:latin typeface="+mn-lt"/>
                <a:ea typeface="+mn-ea"/>
                <a:cs typeface="+mn-cs"/>
              </a:rPr>
              <a:t> is an indivisible and irreducible series of </a:t>
            </a:r>
            <a:r>
              <a:rPr lang="en-US" sz="1200" b="1" i="0" kern="1200" dirty="0">
                <a:solidFill>
                  <a:schemeClr val="tx1"/>
                </a:solidFill>
                <a:effectLst/>
                <a:latin typeface="+mn-lt"/>
                <a:ea typeface="+mn-ea"/>
                <a:cs typeface="+mn-cs"/>
              </a:rPr>
              <a:t>database</a:t>
            </a:r>
            <a:r>
              <a:rPr lang="en-US" sz="1200" b="0" i="0" kern="1200" dirty="0">
                <a:solidFill>
                  <a:schemeClr val="tx1"/>
                </a:solidFill>
                <a:effectLst/>
                <a:latin typeface="+mn-lt"/>
                <a:ea typeface="+mn-ea"/>
                <a:cs typeface="+mn-cs"/>
              </a:rPr>
              <a:t> operations such that either all occur, or nothing occurs. A guarantee of atomicity prevents updates to the </a:t>
            </a:r>
            <a:r>
              <a:rPr lang="en-US" sz="1200" b="1" i="0" kern="1200" dirty="0">
                <a:solidFill>
                  <a:schemeClr val="tx1"/>
                </a:solidFill>
                <a:effectLst/>
                <a:latin typeface="+mn-lt"/>
                <a:ea typeface="+mn-ea"/>
                <a:cs typeface="+mn-cs"/>
              </a:rPr>
              <a:t>database</a:t>
            </a:r>
            <a:r>
              <a:rPr lang="en-US" sz="1200" b="0" i="0" kern="1200" dirty="0">
                <a:solidFill>
                  <a:schemeClr val="tx1"/>
                </a:solidFill>
                <a:effectLst/>
                <a:latin typeface="+mn-lt"/>
                <a:ea typeface="+mn-ea"/>
                <a:cs typeface="+mn-cs"/>
              </a:rPr>
              <a:t> occurring only partially, which can cause greater problems than rejecting the whole series outright.</a:t>
            </a:r>
            <a:endParaRPr lang="en-US" sz="1200" dirty="0">
              <a:solidFill>
                <a:schemeClr val="accent5">
                  <a:lumMod val="7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920407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We have two collections, we are deleting a user and his posts should be deleted at the same time. Without transactions we can save the id of the user before we delete it and then we can go to Posts collection, find all posts by that user and delete. What happens when somewhere in the middle of this server crashes? So user gets deleted and posts don’t.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MongoDB Transactions – either these operations succeed together or they fail together and you roll back.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69802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MongoDB’s distributed nature is the main reason why it uses </a:t>
            </a:r>
            <a:r>
              <a:rPr lang="en-US" b="1" dirty="0" err="1"/>
              <a:t>ObjectIds</a:t>
            </a:r>
            <a:r>
              <a:rPr lang="en-US" b="0" dirty="0"/>
              <a:t> as opposed to something more traditional, like an </a:t>
            </a:r>
            <a:r>
              <a:rPr lang="en-US" b="0" dirty="0" err="1"/>
              <a:t>autoincrementing</a:t>
            </a:r>
            <a:r>
              <a:rPr lang="en-US" b="0" dirty="0"/>
              <a:t> primary key: it is difficult and time-consuming to synchronize </a:t>
            </a:r>
            <a:r>
              <a:rPr lang="en-US" b="0" dirty="0" err="1"/>
              <a:t>autoincrementing</a:t>
            </a:r>
            <a:r>
              <a:rPr lang="en-US" b="0" dirty="0"/>
              <a:t> primary keys across multiple servers. Because MongoDB was designed to be a distributed database, it was important to be able to generate unique identifiers in a </a:t>
            </a:r>
            <a:r>
              <a:rPr lang="en-US" b="0" dirty="0" err="1"/>
              <a:t>sharded</a:t>
            </a:r>
            <a:r>
              <a:rPr lang="en-US" b="0" dirty="0"/>
              <a:t> environment.</a:t>
            </a:r>
          </a:p>
          <a:p>
            <a:endParaRPr lang="en-US" b="0" dirty="0"/>
          </a:p>
          <a:p>
            <a:r>
              <a:rPr lang="en-US" sz="1200" b="0" i="0" kern="1200" dirty="0">
                <a:solidFill>
                  <a:schemeClr val="tx1"/>
                </a:solidFill>
                <a:effectLst/>
                <a:latin typeface="+mn-lt"/>
                <a:ea typeface="+mn-ea"/>
                <a:cs typeface="+mn-cs"/>
              </a:rPr>
              <a:t>Finally, keep in mind that the _id field is </a:t>
            </a:r>
            <a:r>
              <a:rPr lang="en-US" sz="1200" b="1" i="0" kern="1200" dirty="0">
                <a:solidFill>
                  <a:schemeClr val="tx1"/>
                </a:solidFill>
                <a:effectLst/>
                <a:latin typeface="+mn-lt"/>
                <a:ea typeface="+mn-ea"/>
                <a:cs typeface="+mn-cs"/>
              </a:rPr>
              <a:t>immutable</a:t>
            </a:r>
            <a:r>
              <a:rPr lang="en-US" sz="1200" b="0" i="0" kern="1200" dirty="0">
                <a:solidFill>
                  <a:schemeClr val="tx1"/>
                </a:solidFill>
                <a:effectLst/>
                <a:latin typeface="+mn-lt"/>
                <a:ea typeface="+mn-ea"/>
                <a:cs typeface="+mn-cs"/>
              </a:rPr>
              <a:t> — that is, once a document exists in your MongoDB system, it has, by definition, been assigned an _id, and you cannot change its primary key. That said, _id </a:t>
            </a:r>
            <a:r>
              <a:rPr lang="en-US" sz="1200" b="1" i="1" kern="1200" dirty="0">
                <a:solidFill>
                  <a:schemeClr val="tx1"/>
                </a:solidFill>
                <a:effectLst/>
                <a:latin typeface="+mn-lt"/>
                <a:ea typeface="+mn-ea"/>
                <a:cs typeface="+mn-cs"/>
              </a:rPr>
              <a:t>can</a:t>
            </a:r>
            <a:r>
              <a:rPr lang="en-US" sz="1200" b="0" i="0" kern="1200" dirty="0">
                <a:solidFill>
                  <a:schemeClr val="tx1"/>
                </a:solidFill>
                <a:effectLst/>
                <a:latin typeface="+mn-lt"/>
                <a:ea typeface="+mn-ea"/>
                <a:cs typeface="+mn-cs"/>
              </a:rPr>
              <a:t> be overridden when you insert new documents, but by default it will be populated with an </a:t>
            </a:r>
            <a:r>
              <a:rPr lang="en-US" sz="1200" b="0" i="0" kern="1200" dirty="0" err="1">
                <a:solidFill>
                  <a:schemeClr val="tx1"/>
                </a:solidFill>
                <a:effectLst/>
                <a:latin typeface="+mn-lt"/>
                <a:ea typeface="+mn-ea"/>
                <a:cs typeface="+mn-cs"/>
              </a:rPr>
              <a:t>ObjectID</a:t>
            </a:r>
            <a:r>
              <a:rPr lang="en-US" sz="1200" b="0" i="0" kern="1200" dirty="0">
                <a:solidFill>
                  <a:schemeClr val="tx1"/>
                </a:solidFill>
                <a:effectLst/>
                <a:latin typeface="+mn-lt"/>
                <a:ea typeface="+mn-ea"/>
                <a:cs typeface="+mn-cs"/>
              </a:rPr>
              <a:t>. Overriding the _id field for a document can be useful, but when you do so, you need  to ensure that the values for each document are unique.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1775229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Conversational</a:t>
            </a:r>
            <a:r>
              <a:rPr lang="en-US" dirty="0">
                <a:solidFill>
                  <a:schemeClr val="accent5">
                    <a:lumMod val="75000"/>
                  </a:schemeClr>
                </a:solidFill>
              </a:rPr>
              <a:t> – you do reads, you do writes, everything has the same snapshot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5">
                    <a:lumMod val="75000"/>
                  </a:schemeClr>
                </a:solidFill>
              </a:rPr>
              <a:t>Performant </a:t>
            </a:r>
            <a:r>
              <a:rPr lang="en-US" dirty="0">
                <a:solidFill>
                  <a:schemeClr val="accent5">
                    <a:lumMod val="75000"/>
                  </a:schemeClr>
                </a:solidFill>
              </a:rPr>
              <a:t>– very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MongoDB always supported transactions but only in a form of single document in the storage layer. Because document model brings together related data that would be otherwise modeled across separate parent-child tables in a tabular schema, MongoDB’s atomic single-document operations provide transaction semantics that meet data integrity needs.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476564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E-commerce store, lets see how you might enter an order into e-commerce store in MongoDB. </a:t>
            </a:r>
            <a:r>
              <a:rPr lang="en-US" b="1" dirty="0">
                <a:solidFill>
                  <a:schemeClr val="accent5">
                    <a:lumMod val="75000"/>
                  </a:schemeClr>
                </a:solidFill>
              </a:rPr>
              <a:t>We have a document, document represents an order, has a list of line items as an array.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5">
                    <a:lumMod val="75000"/>
                  </a:schemeClr>
                </a:solidFill>
              </a:rPr>
              <a:t>We </a:t>
            </a:r>
            <a:r>
              <a:rPr lang="en-US" dirty="0" err="1">
                <a:solidFill>
                  <a:schemeClr val="accent5">
                    <a:lumMod val="75000"/>
                  </a:schemeClr>
                </a:solidFill>
              </a:rPr>
              <a:t>gonna</a:t>
            </a:r>
            <a:r>
              <a:rPr lang="en-US" dirty="0">
                <a:solidFill>
                  <a:schemeClr val="accent5">
                    <a:lumMod val="75000"/>
                  </a:schemeClr>
                </a:solidFill>
              </a:rPr>
              <a:t> insert that into Orders collection and for every item we purchase, we will </a:t>
            </a:r>
            <a:r>
              <a:rPr lang="en-US" dirty="0" err="1">
                <a:solidFill>
                  <a:schemeClr val="accent5">
                    <a:lumMod val="75000"/>
                  </a:schemeClr>
                </a:solidFill>
              </a:rPr>
              <a:t>decriment</a:t>
            </a:r>
            <a:r>
              <a:rPr lang="en-US" dirty="0">
                <a:solidFill>
                  <a:schemeClr val="accent5">
                    <a:lumMod val="75000"/>
                  </a:schemeClr>
                </a:solidFill>
              </a:rPr>
              <a:t> the inventory in our inventory counter by how many are purchased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Problem1</a:t>
            </a:r>
            <a:r>
              <a:rPr lang="en-US" dirty="0">
                <a:solidFill>
                  <a:schemeClr val="accent5">
                    <a:lumMod val="75000"/>
                  </a:schemeClr>
                </a:solidFill>
              </a:rPr>
              <a:t>: what if the program crashes after we </a:t>
            </a:r>
            <a:r>
              <a:rPr lang="en-US" dirty="0" err="1">
                <a:solidFill>
                  <a:schemeClr val="accent5">
                    <a:lumMod val="75000"/>
                  </a:schemeClr>
                </a:solidFill>
              </a:rPr>
              <a:t>insertOne</a:t>
            </a:r>
            <a:r>
              <a:rPr lang="en-US" dirty="0">
                <a:solidFill>
                  <a:schemeClr val="accent5">
                    <a:lumMod val="75000"/>
                  </a:schemeClr>
                </a:solidFill>
              </a:rPr>
              <a:t>() – </a:t>
            </a:r>
            <a:r>
              <a:rPr lang="en-US" b="1" dirty="0">
                <a:solidFill>
                  <a:schemeClr val="accent5">
                    <a:lumMod val="75000"/>
                  </a:schemeClr>
                </a:solidFill>
              </a:rPr>
              <a:t>inserted order and not updated our inventory counter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1"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solidFill>
                  <a:schemeClr val="accent5">
                    <a:lumMod val="75000"/>
                  </a:schemeClr>
                </a:solidFill>
              </a:rPr>
              <a:t>Problem2: </a:t>
            </a:r>
            <a:r>
              <a:rPr lang="en-US" b="0" dirty="0">
                <a:solidFill>
                  <a:schemeClr val="accent5">
                    <a:lumMod val="75000"/>
                  </a:schemeClr>
                </a:solidFill>
              </a:rPr>
              <a:t>what if the program crashes afte4r </a:t>
            </a:r>
            <a:r>
              <a:rPr lang="en-US" b="0" dirty="0" err="1">
                <a:solidFill>
                  <a:schemeClr val="accent5">
                    <a:lumMod val="75000"/>
                  </a:schemeClr>
                </a:solidFill>
              </a:rPr>
              <a:t>doc.line_items</a:t>
            </a:r>
            <a:r>
              <a:rPr lang="en-US" b="0" dirty="0">
                <a:solidFill>
                  <a:schemeClr val="accent5">
                    <a:lumMod val="75000"/>
                  </a:schemeClr>
                </a:solidFill>
              </a:rPr>
              <a:t>() – </a:t>
            </a:r>
            <a:r>
              <a:rPr lang="en-US" b="1" dirty="0">
                <a:solidFill>
                  <a:schemeClr val="accent5">
                    <a:lumMod val="75000"/>
                  </a:schemeClr>
                </a:solidFill>
              </a:rPr>
              <a:t>we may have updated some of our inventory but not all of our inventory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151045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In MongoDB 4.0 you start a transaction, add that transaction to all of your read and write operations and you commit the transaction and everything will either succeed or fail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accent5">
                    <a:lumMod val="75000"/>
                  </a:schemeClr>
                </a:solidFill>
              </a:rPr>
              <a:t>- So transactions in MongoDB are the same as in RDBMS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81665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We don’t just take RDBMS schema move to Mongo and start using – you will lose all the benefits of Mongo if you do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You can take your relational model for storing orders into MongoDB</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51741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5">
                    <a:lumMod val="75000"/>
                  </a:schemeClr>
                </a:solidFill>
              </a:rPr>
              <a:t>You can take your relational model for storing orders into MongoDB – make them into documents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5">
                    <a:lumMod val="75000"/>
                  </a:schemeClr>
                </a:solidFill>
              </a:rPr>
              <a:t>You don’t want to do that in Mongo – you want to have a single document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78598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Beauty of Mongo – in this single document you can have still interesting queries and interesting updates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 You can still update every price in that </a:t>
            </a:r>
            <a:r>
              <a:rPr lang="en-US" dirty="0" err="1">
                <a:solidFill>
                  <a:schemeClr val="accent5">
                    <a:lumMod val="75000"/>
                  </a:schemeClr>
                </a:solidFill>
              </a:rPr>
              <a:t>line_item</a:t>
            </a:r>
            <a:r>
              <a:rPr lang="en-US" dirty="0">
                <a:solidFill>
                  <a:schemeClr val="accent5">
                    <a:lumMod val="75000"/>
                  </a:schemeClr>
                </a:solidFill>
              </a:rPr>
              <a:t> array in a single operation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31841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Line items in an array are not very distinct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Views. - trying to create aggregate type of data. Every time you insert, you want to update some </a:t>
            </a:r>
            <a:r>
              <a:rPr lang="en-US" dirty="0" err="1">
                <a:solidFill>
                  <a:schemeClr val="accent5">
                    <a:lumMod val="75000"/>
                  </a:schemeClr>
                </a:solidFill>
              </a:rPr>
              <a:t>aggregatge</a:t>
            </a:r>
            <a:r>
              <a:rPr lang="en-US" dirty="0">
                <a:solidFill>
                  <a:schemeClr val="accent5">
                    <a:lumMod val="75000"/>
                  </a:schemeClr>
                </a:solidFill>
              </a:rPr>
              <a:t> 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5">
                    <a:lumMod val="75000"/>
                  </a:schemeClr>
                </a:solidFill>
              </a:rPr>
              <a:t>Less then 1% of operations, You might not need transactions today, but will have confidence that you have them for later if you need them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00800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Sometimes we want to have strict schema, app is going to need it. Say we have </a:t>
            </a:r>
            <a:r>
              <a:rPr lang="en-US" b="0" dirty="0" err="1"/>
              <a:t>insertOne</a:t>
            </a:r>
            <a:r>
              <a:rPr lang="en-US" b="0" dirty="0"/>
              <a:t>() or </a:t>
            </a:r>
            <a:r>
              <a:rPr lang="en-US" b="0" dirty="0" err="1"/>
              <a:t>updateOne</a:t>
            </a:r>
            <a:r>
              <a:rPr lang="en-US" b="0" dirty="0"/>
              <a:t>() on our collection </a:t>
            </a:r>
          </a:p>
          <a:p>
            <a:endParaRPr lang="en-US" b="0" dirty="0"/>
          </a:p>
          <a:p>
            <a:r>
              <a:rPr lang="en-US" b="0" dirty="0"/>
              <a:t>If you add </a:t>
            </a:r>
            <a:r>
              <a:rPr lang="en-US" b="1" dirty="0"/>
              <a:t>validation schema – </a:t>
            </a:r>
            <a:r>
              <a:rPr lang="en-US" b="0" dirty="0"/>
              <a:t>MongoDB will validate the incoming data based on schema we defined and its either accepts it (allows to write to the database) or rejects it incoming data – database not changed and user gets an error message. </a:t>
            </a:r>
          </a:p>
          <a:p>
            <a:endParaRPr lang="en-US" b="0" dirty="0"/>
          </a:p>
          <a:p>
            <a:r>
              <a:rPr lang="en-US" b="0" dirty="0"/>
              <a:t>You can also define which kinds of operations you want to validate and what you want to do with validation when it fails (error and no change to </a:t>
            </a:r>
            <a:r>
              <a:rPr lang="en-US" b="0" dirty="0" err="1"/>
              <a:t>db</a:t>
            </a:r>
            <a:r>
              <a:rPr lang="en-US" b="0" dirty="0"/>
              <a:t> OR change data and log a warning)</a:t>
            </a:r>
          </a:p>
          <a:p>
            <a:endParaRPr lang="en-US" b="0" dirty="0"/>
          </a:p>
          <a:p>
            <a:r>
              <a:rPr lang="en-US" b="0" dirty="0"/>
              <a:t>Can define which documents will be validated</a:t>
            </a:r>
          </a:p>
          <a:p>
            <a:endParaRPr lang="en-US" b="0" dirty="0"/>
          </a:p>
          <a:p>
            <a:r>
              <a:rPr lang="en-US" b="0" dirty="0"/>
              <a:t>You can also set level of validation </a:t>
            </a:r>
          </a:p>
          <a:p>
            <a:endParaRPr lang="en-US" b="0" dirty="0"/>
          </a:p>
          <a:p>
            <a:r>
              <a:rPr lang="en-US" b="1" dirty="0"/>
              <a:t>Easy way to create validation is when you first create collection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064758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flexibility of MongoDB as a </a:t>
            </a:r>
            <a:r>
              <a:rPr lang="en-US" sz="1200" b="0" i="0" kern="1200" dirty="0" err="1">
                <a:solidFill>
                  <a:schemeClr val="tx1"/>
                </a:solidFill>
                <a:effectLst/>
                <a:latin typeface="+mn-lt"/>
                <a:ea typeface="+mn-ea"/>
                <a:cs typeface="+mn-cs"/>
              </a:rPr>
              <a:t>schemaless</a:t>
            </a:r>
            <a:r>
              <a:rPr lang="en-US" sz="1200" b="0" i="0" kern="1200" dirty="0">
                <a:solidFill>
                  <a:schemeClr val="tx1"/>
                </a:solidFill>
                <a:effectLst/>
                <a:latin typeface="+mn-lt"/>
                <a:ea typeface="+mn-ea"/>
                <a:cs typeface="+mn-cs"/>
              </a:rPr>
              <a:t> database is one of its strengths. In early versions, it was left to application developers to ensure that any necessary data validation is implemented.  With the introduction of </a:t>
            </a:r>
            <a:r>
              <a:rPr lang="en-US" sz="1200" b="0" i="0" u="none" strike="noStrike" kern="1200" dirty="0">
                <a:solidFill>
                  <a:schemeClr val="tx1"/>
                </a:solidFill>
                <a:effectLst/>
                <a:latin typeface="+mn-lt"/>
                <a:ea typeface="+mn-ea"/>
                <a:cs typeface="+mn-cs"/>
                <a:hlinkClick r:id="rId3"/>
              </a:rPr>
              <a:t>JSON Schema Validator</a:t>
            </a:r>
            <a:r>
              <a:rPr lang="en-US" sz="1200" b="0" i="0" kern="1200" dirty="0">
                <a:solidFill>
                  <a:schemeClr val="tx1"/>
                </a:solidFill>
                <a:effectLst/>
                <a:latin typeface="+mn-lt"/>
                <a:ea typeface="+mn-ea"/>
                <a:cs typeface="+mn-cs"/>
              </a:rPr>
              <a:t> there are new techniques to enforce data integrity for MongoDB.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MongoDB is a </a:t>
            </a:r>
            <a:r>
              <a:rPr lang="en-US" sz="1200" b="0" i="0" kern="1200" dirty="0" err="1">
                <a:solidFill>
                  <a:schemeClr val="tx1"/>
                </a:solidFill>
                <a:effectLst/>
                <a:latin typeface="+mn-lt"/>
                <a:ea typeface="+mn-ea"/>
                <a:cs typeface="+mn-cs"/>
              </a:rPr>
              <a:t>schemaless</a:t>
            </a:r>
            <a:r>
              <a:rPr lang="en-US" sz="1200" b="0" i="0" kern="1200" dirty="0">
                <a:solidFill>
                  <a:schemeClr val="tx1"/>
                </a:solidFill>
                <a:effectLst/>
                <a:latin typeface="+mn-lt"/>
                <a:ea typeface="+mn-ea"/>
                <a:cs typeface="+mn-cs"/>
              </a:rPr>
              <a:t> database. This means that we don’t have to define a fixed schema for a collection. </a:t>
            </a:r>
            <a:r>
              <a:rPr lang="en-US" sz="1200" b="1" i="0" kern="1200" dirty="0">
                <a:solidFill>
                  <a:schemeClr val="tx1"/>
                </a:solidFill>
                <a:effectLst/>
                <a:latin typeface="+mn-lt"/>
                <a:ea typeface="+mn-ea"/>
                <a:cs typeface="+mn-cs"/>
              </a:rPr>
              <a:t>We just need to insert a JSON document into a collection and that’s all. </a:t>
            </a:r>
            <a:r>
              <a:rPr lang="en-US" sz="1200" b="0" i="0" kern="1200" dirty="0">
                <a:solidFill>
                  <a:schemeClr val="tx1"/>
                </a:solidFill>
                <a:effectLst/>
                <a:latin typeface="+mn-lt"/>
                <a:ea typeface="+mn-ea"/>
                <a:cs typeface="+mn-cs"/>
              </a:rPr>
              <a:t>Documents in the same collection can have a completely different set of fields, and even the same fields can have different types on different documents. The same object can be a string in some documents and can be a number in other documents.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real world can often be messy and MongoDB can really help, but in most cases the real world requires some kind of backbone architecture too. In real applications built on MongoDB there is always some kind of “fixed schema” or “validation rules” in collections and in documents. It’s possible to have in a collection two documents that represent two completely different things.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t>
            </a:r>
            <a:r>
              <a:rPr lang="en-US" sz="1200" b="1" i="0" kern="1200" dirty="0" err="1">
                <a:solidFill>
                  <a:schemeClr val="tx1"/>
                </a:solidFill>
                <a:effectLst/>
                <a:latin typeface="+mn-lt"/>
                <a:ea typeface="+mn-ea"/>
                <a:cs typeface="+mn-cs"/>
              </a:rPr>
              <a:t>jsonSchema</a:t>
            </a:r>
            <a:r>
              <a:rPr lang="en-US" sz="1200" b="0" i="0" kern="1200" dirty="0">
                <a:solidFill>
                  <a:schemeClr val="tx1"/>
                </a:solidFill>
                <a:effectLst/>
                <a:latin typeface="+mn-lt"/>
                <a:ea typeface="+mn-ea"/>
                <a:cs typeface="+mn-cs"/>
              </a:rPr>
              <a:t> operator requires a JSON document where we specify all the rules to be applied on each inserted or updated document: for example what are the required fields, what type the fields must be, what are the ranges of the values, what pattern a specific field must have, and so on.</a:t>
            </a: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800339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what we have defined, only 3 fields are strictly required in every document of the collection: </a:t>
            </a:r>
            <a:r>
              <a:rPr lang="en-US" sz="1200" b="0" i="1" kern="1200" dirty="0">
                <a:solidFill>
                  <a:schemeClr val="tx1"/>
                </a:solidFill>
                <a:effectLst/>
                <a:latin typeface="+mn-lt"/>
                <a:ea typeface="+mn-ea"/>
                <a:cs typeface="+mn-cs"/>
              </a:rPr>
              <a:t>name</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surname,</a:t>
            </a:r>
            <a:r>
              <a:rPr lang="en-US" sz="1200" b="0" i="0" kern="1200" dirty="0" err="1">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In particular, the </a:t>
            </a:r>
            <a:r>
              <a:rPr lang="en-US" sz="1200" b="0" i="1"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field must have a specific pattern to be sure the content is a valid address. (Note: to validate an email address you need a more complex regular expression, here we just use a simpler version just to check there is the @ symbol). Other fields are not required but in case someone inserts them, we have defined a validation rule.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32667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Collection</a:t>
            </a:r>
            <a:r>
              <a:rPr lang="en-US" b="0" dirty="0"/>
              <a:t> – group of documents (document is ordered set of keys and values). </a:t>
            </a:r>
            <a:r>
              <a:rPr lang="en-US" b="1" dirty="0"/>
              <a:t>Is identified by its name (USERS)</a:t>
            </a:r>
            <a:endParaRPr lang="en-US" b="0" dirty="0"/>
          </a:p>
          <a:p>
            <a:r>
              <a:rPr lang="en-US" b="0" dirty="0"/>
              <a:t>Most documents have multiple key/value pairs</a:t>
            </a:r>
          </a:p>
          <a:p>
            <a:endParaRPr lang="en-US" b="0" dirty="0"/>
          </a:p>
          <a:p>
            <a:r>
              <a:rPr lang="en-US" b="0" dirty="0"/>
              <a:t>Values can be one of several data types (or even entire Embedded documents). </a:t>
            </a:r>
          </a:p>
          <a:p>
            <a:endParaRPr lang="en-US" b="0" dirty="0"/>
          </a:p>
          <a:p>
            <a:r>
              <a:rPr lang="en-US" b="0" dirty="0"/>
              <a:t>Keys in document are </a:t>
            </a:r>
            <a:r>
              <a:rPr lang="en-US" b="1" dirty="0"/>
              <a:t>strings (name, age, status)</a:t>
            </a:r>
          </a:p>
          <a:p>
            <a:endParaRPr lang="en-US" b="1" dirty="0"/>
          </a:p>
          <a:p>
            <a:r>
              <a:rPr lang="en-US" b="0" dirty="0"/>
              <a:t>Documents cant contain duplicate keys, key/value pairs are ordered</a:t>
            </a:r>
          </a:p>
          <a:p>
            <a:endParaRPr lang="en-US" b="0" dirty="0"/>
          </a:p>
          <a:p>
            <a:r>
              <a:rPr lang="en-US" b="0" dirty="0"/>
              <a:t>Collections have </a:t>
            </a:r>
            <a:r>
              <a:rPr lang="en-US" b="1" dirty="0"/>
              <a:t>dynamic schemas – </a:t>
            </a:r>
            <a:r>
              <a:rPr lang="en-US" b="0" dirty="0"/>
              <a:t>documents within a single collection can have any number of different shapes, like this collection has strings and integer</a:t>
            </a:r>
          </a:p>
          <a:p>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0295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Document model – </a:t>
            </a:r>
            <a:r>
              <a:rPr lang="en-US" b="0" dirty="0"/>
              <a:t>most natural way to store data, don’t have to break down user profile for example in 20 different tables, you store things as they </a:t>
            </a:r>
            <a:r>
              <a:rPr lang="en-US" b="1" dirty="0"/>
              <a:t>naturally </a:t>
            </a:r>
            <a:r>
              <a:rPr lang="en-US" b="0" dirty="0"/>
              <a:t>want to be</a:t>
            </a:r>
          </a:p>
          <a:p>
            <a:endParaRPr lang="en-US" b="0" dirty="0"/>
          </a:p>
          <a:p>
            <a:r>
              <a:rPr lang="en-US" b="1" dirty="0"/>
              <a:t>Dynamic</a:t>
            </a:r>
            <a:r>
              <a:rPr lang="en-US" b="0" dirty="0"/>
              <a:t> – can change schema when you need to (at the same time we have </a:t>
            </a:r>
            <a:r>
              <a:rPr lang="en-US" b="1" dirty="0"/>
              <a:t>JSON schema validation</a:t>
            </a:r>
            <a:r>
              <a:rPr lang="en-US" b="0" dirty="0"/>
              <a:t>– database level enforcement of key attributes). As flexible and as rigid. </a:t>
            </a:r>
          </a:p>
          <a:p>
            <a:endParaRPr lang="en-US" b="0" dirty="0"/>
          </a:p>
          <a:p>
            <a:r>
              <a:rPr lang="en-US" b="0" dirty="0"/>
              <a:t>Great query language – simple matching or aggregation</a:t>
            </a:r>
          </a:p>
          <a:p>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5969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56462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247520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2709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1" dirty="0"/>
              <a:t>Keeping different kinds of documents in same collection can be a nightmare for developers and admins</a:t>
            </a:r>
            <a:r>
              <a:rPr lang="en-US" b="0" dirty="0"/>
              <a:t>. Developers need to make sure that each query is only returning documents of a certain type or that the application code performing a query can handle documents of different shapes. If we’re querying for blog posts, it’s a hassle to weed out documents containing author data.</a:t>
            </a:r>
          </a:p>
          <a:p>
            <a:pPr marL="228600" indent="-228600">
              <a:buAutoNum type="arabicParenR"/>
            </a:pPr>
            <a:endParaRPr lang="en-US" b="0" dirty="0"/>
          </a:p>
          <a:p>
            <a:pPr marL="228600" indent="-228600">
              <a:buAutoNum type="arabicParenR"/>
            </a:pPr>
            <a:r>
              <a:rPr lang="en-US" b="1" dirty="0"/>
              <a:t>It is much faster to get a list of collections than to extract a list of the types in a collection</a:t>
            </a:r>
            <a:r>
              <a:rPr lang="en-US" b="0" dirty="0"/>
              <a:t>. For example, if we had a "type" field in each document that specified whether the document was a “skim,” “whole,” or “chunky monkey,” it would be much slower to find those three values in a single collection than to have three separate collections and query the correct collection.</a:t>
            </a:r>
          </a:p>
          <a:p>
            <a:pPr marL="228600" indent="-228600">
              <a:buAutoNum type="arabicParenR"/>
            </a:pPr>
            <a:endParaRPr lang="en-US" b="0" dirty="0"/>
          </a:p>
          <a:p>
            <a:pPr marL="228600" indent="-228600">
              <a:buAutoNum type="arabicParenR"/>
            </a:pPr>
            <a:r>
              <a:rPr lang="en-US" b="0" dirty="0"/>
              <a:t>Grouping documents of the same kind together in the same collection allows for data locality. Getting several blog posts from a collection containing only posts will likely require fewer disk seeks than getting the same posts from a collection containing posts and author data.</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0875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5">
                  <a:lumMod val="7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Ad</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Hoc Query</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that cannot be determined prior to the moment the </a:t>
            </a:r>
            <a:r>
              <a:rPr lang="en-US" sz="1200" b="1" i="0" kern="1200" dirty="0">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is issued.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solidFill>
                  <a:schemeClr val="tx1">
                    <a:lumMod val="75000"/>
                    <a:lumOff val="25000"/>
                  </a:schemeClr>
                </a:solidFill>
              </a:rPr>
              <a:t>Find() brings back CURSOR not all the data (will see in the lab)</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Oracle</a:t>
            </a:r>
            <a:r>
              <a:rPr lang="en-US" sz="1200" b="0" i="0" kern="1200" dirty="0">
                <a:solidFill>
                  <a:schemeClr val="tx1"/>
                </a:solidFill>
                <a:effectLst/>
                <a:latin typeface="+mn-lt"/>
                <a:ea typeface="+mn-ea"/>
                <a:cs typeface="+mn-cs"/>
              </a:rPr>
              <a:t> creates a memory area, known as the context area, for processing an SQL statement, which contains all the information needed for processing the statement; for example, the number of rows processed, etc. A </a:t>
            </a:r>
            <a:r>
              <a:rPr lang="en-US" sz="1200" b="1" i="0" kern="1200" dirty="0">
                <a:solidFill>
                  <a:schemeClr val="tx1"/>
                </a:solidFill>
                <a:effectLst/>
                <a:latin typeface="+mn-lt"/>
                <a:ea typeface="+mn-ea"/>
                <a:cs typeface="+mn-cs"/>
              </a:rPr>
              <a:t>cursor</a:t>
            </a:r>
            <a:r>
              <a:rPr lang="en-US" sz="1200" b="0" i="0" kern="1200" dirty="0">
                <a:solidFill>
                  <a:schemeClr val="tx1"/>
                </a:solidFill>
                <a:effectLst/>
                <a:latin typeface="+mn-lt"/>
                <a:ea typeface="+mn-ea"/>
                <a:cs typeface="+mn-cs"/>
              </a:rPr>
              <a:t> is a pointer to this context area. PL/SQL controls the context area through a </a:t>
            </a:r>
            <a:r>
              <a:rPr lang="en-US" sz="1200" b="1" i="0" kern="1200" dirty="0">
                <a:solidFill>
                  <a:schemeClr val="tx1"/>
                </a:solidFill>
                <a:effectLst/>
                <a:latin typeface="+mn-lt"/>
                <a:ea typeface="+mn-ea"/>
                <a:cs typeface="+mn-cs"/>
              </a:rPr>
              <a:t>cursor</a:t>
            </a:r>
            <a:r>
              <a:rPr lang="en-US" sz="1200" b="0" i="0" kern="1200" dirty="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i="0" kern="1200" dirty="0">
                <a:solidFill>
                  <a:schemeClr val="tx1"/>
                </a:solidFill>
                <a:effectLst/>
                <a:latin typeface="+mn-lt"/>
                <a:ea typeface="+mn-ea"/>
                <a:cs typeface="+mn-cs"/>
              </a:rPr>
              <a:t>A pointer to the result set of a query. </a:t>
            </a:r>
            <a:r>
              <a:rPr lang="en-US" sz="1200" b="0" i="0" kern="1200" dirty="0">
                <a:solidFill>
                  <a:schemeClr val="tx1"/>
                </a:solidFill>
                <a:effectLst/>
                <a:latin typeface="+mn-lt"/>
                <a:ea typeface="+mn-ea"/>
                <a:cs typeface="+mn-cs"/>
              </a:rPr>
              <a:t>Clients can iterate through a </a:t>
            </a:r>
            <a:r>
              <a:rPr lang="en-US" sz="1200" b="1" i="0" kern="1200" dirty="0">
                <a:solidFill>
                  <a:schemeClr val="tx1"/>
                </a:solidFill>
                <a:effectLst/>
                <a:latin typeface="+mn-lt"/>
                <a:ea typeface="+mn-ea"/>
                <a:cs typeface="+mn-cs"/>
              </a:rPr>
              <a:t>cursor</a:t>
            </a:r>
            <a:r>
              <a:rPr lang="en-US" sz="1200" b="0" i="0" kern="1200" dirty="0">
                <a:solidFill>
                  <a:schemeClr val="tx1"/>
                </a:solidFill>
                <a:effectLst/>
                <a:latin typeface="+mn-lt"/>
                <a:ea typeface="+mn-ea"/>
                <a:cs typeface="+mn-cs"/>
              </a:rPr>
              <a:t> to retrieve results. ... Essentially, the </a:t>
            </a:r>
            <a:r>
              <a:rPr lang="en-US" sz="1200" b="1" i="0" kern="1200" dirty="0">
                <a:solidFill>
                  <a:schemeClr val="tx1"/>
                </a:solidFill>
                <a:effectLst/>
                <a:latin typeface="+mn-lt"/>
                <a:ea typeface="+mn-ea"/>
                <a:cs typeface="+mn-cs"/>
              </a:rPr>
              <a:t>cursor</a:t>
            </a:r>
            <a:r>
              <a:rPr lang="en-US" sz="1200" b="0" i="0" kern="1200" dirty="0">
                <a:solidFill>
                  <a:schemeClr val="tx1"/>
                </a:solidFill>
                <a:effectLst/>
                <a:latin typeface="+mn-lt"/>
                <a:ea typeface="+mn-ea"/>
                <a:cs typeface="+mn-cs"/>
              </a:rPr>
              <a:t> is the conduit you will use to extract all the results of a query from the database.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Python cursor class</a:t>
            </a:r>
            <a:endParaRPr lang="en-US" sz="1200" b="1" dirty="0">
              <a:solidFill>
                <a:schemeClr val="tx1">
                  <a:lumMod val="75000"/>
                  <a:lumOff val="25000"/>
                </a:schemeClr>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9317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3971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5210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696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Click icon to add picture</a:t>
            </a:r>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Tree>
    <p:extLst>
      <p:ext uri="{BB962C8B-B14F-4D97-AF65-F5344CB8AC3E}">
        <p14:creationId xmlns:p14="http://schemas.microsoft.com/office/powerpoint/2010/main" val="200644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330" y="1861441"/>
            <a:ext cx="10327340"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917987" y="570156"/>
            <a:ext cx="10341684"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427176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dirty="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474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2859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92696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654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849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65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3985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80484" y="6161089"/>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400D180B-0554-7143-BE94-51A220C66786}" type="datetime1">
              <a:rPr lang="en-US"/>
              <a:pPr>
                <a:defRPr/>
              </a:pPr>
              <a:t>10/15/19</a:t>
            </a:fld>
            <a:endParaRPr lang="en-US" dirty="0"/>
          </a:p>
        </p:txBody>
      </p:sp>
      <p:sp>
        <p:nvSpPr>
          <p:cNvPr id="5" name="Footer Placeholder 4"/>
          <p:cNvSpPr>
            <a:spLocks noGrp="1"/>
          </p:cNvSpPr>
          <p:nvPr>
            <p:ph type="ftr" sz="quarter" idx="3"/>
          </p:nvPr>
        </p:nvSpPr>
        <p:spPr>
          <a:xfrm>
            <a:off x="4165600" y="6161089"/>
            <a:ext cx="3860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8851900" y="6161089"/>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532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docs.mongodb.com/manual/reference/operator/aggregation/lookup/"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ongodb.com/manual/reference/operator/aggregation/lookup/"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parser.online.fr/"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1852307"/>
            <a:ext cx="6767694" cy="1258882"/>
          </a:xfrm>
          <a:prstGeom prst="rect">
            <a:avLst/>
          </a:prstGeom>
        </p:spPr>
        <p:txBody>
          <a:bodyPr/>
          <a:lstStyle/>
          <a:p>
            <a:r>
              <a:rPr lang="en-US" sz="3600" dirty="0">
                <a:solidFill>
                  <a:schemeClr val="tx1">
                    <a:lumMod val="65000"/>
                    <a:lumOff val="35000"/>
                  </a:schemeClr>
                </a:solidFill>
                <a:latin typeface="Arial" panose="020B0604020202020204" pitchFamily="34" charset="0"/>
                <a:cs typeface="Arial" panose="020B0604020202020204" pitchFamily="34" charset="0"/>
              </a:rPr>
              <a:t>Module 4 Week 2 - MongoDB </a:t>
            </a:r>
          </a:p>
        </p:txBody>
      </p:sp>
    </p:spTree>
    <p:extLst>
      <p:ext uri="{BB962C8B-B14F-4D97-AF65-F5344CB8AC3E}">
        <p14:creationId xmlns:p14="http://schemas.microsoft.com/office/powerpoint/2010/main" val="63015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3929" y="292174"/>
            <a:ext cx="981533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in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7" name="Picture 6">
            <a:extLst>
              <a:ext uri="{FF2B5EF4-FFF2-40B4-BE49-F238E27FC236}">
                <a16:creationId xmlns:a16="http://schemas.microsoft.com/office/drawing/2014/main" id="{A22B4623-EE37-A347-8E3B-CA18661AA610}"/>
              </a:ext>
            </a:extLst>
          </p:cNvPr>
          <p:cNvPicPr>
            <a:picLocks noChangeAspect="1"/>
          </p:cNvPicPr>
          <p:nvPr/>
        </p:nvPicPr>
        <p:blipFill>
          <a:blip r:embed="rId3"/>
          <a:stretch>
            <a:fillRect/>
          </a:stretch>
        </p:blipFill>
        <p:spPr>
          <a:xfrm>
            <a:off x="763929" y="1036321"/>
            <a:ext cx="10435448" cy="4358640"/>
          </a:xfrm>
          <a:prstGeom prst="rect">
            <a:avLst/>
          </a:prstGeom>
        </p:spPr>
      </p:pic>
    </p:spTree>
    <p:extLst>
      <p:ext uri="{BB962C8B-B14F-4D97-AF65-F5344CB8AC3E}">
        <p14:creationId xmlns:p14="http://schemas.microsoft.com/office/powerpoint/2010/main" val="257302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79676" y="292174"/>
            <a:ext cx="9699585"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in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1076443"/>
            <a:ext cx="10926501" cy="4068138"/>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MongoDB provides </a:t>
            </a:r>
            <a:r>
              <a:rPr lang="en-US" sz="2400" b="1" dirty="0" err="1">
                <a:solidFill>
                  <a:schemeClr val="tx1">
                    <a:lumMod val="75000"/>
                    <a:lumOff val="25000"/>
                  </a:schemeClr>
                </a:solidFill>
              </a:rPr>
              <a:t>db.collection.find</a:t>
            </a:r>
            <a:r>
              <a:rPr lang="en-US" sz="2400" b="1" dirty="0">
                <a:solidFill>
                  <a:schemeClr val="tx1">
                    <a:lumMod val="75000"/>
                    <a:lumOff val="25000"/>
                  </a:schemeClr>
                </a:solidFill>
              </a:rPr>
              <a:t>() </a:t>
            </a:r>
            <a:r>
              <a:rPr lang="en-US" sz="2400" dirty="0">
                <a:solidFill>
                  <a:schemeClr val="tx1">
                    <a:lumMod val="75000"/>
                    <a:lumOff val="25000"/>
                  </a:schemeClr>
                </a:solidFill>
              </a:rPr>
              <a:t>method to perform queries </a:t>
            </a:r>
          </a:p>
          <a:p>
            <a:pPr marL="342900" indent="-342900">
              <a:buFont typeface="Arial" panose="020B0604020202020204" pitchFamily="34" charset="0"/>
              <a:buChar char="•"/>
            </a:pPr>
            <a:r>
              <a:rPr lang="en-US" sz="2400" dirty="0">
                <a:solidFill>
                  <a:schemeClr val="tx1">
                    <a:lumMod val="75000"/>
                    <a:lumOff val="25000"/>
                  </a:schemeClr>
                </a:solidFill>
              </a:rPr>
              <a:t>Querying returns subset of documents</a:t>
            </a:r>
          </a:p>
          <a:p>
            <a:pPr marL="342900"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7581C62C-59D8-4F46-9C8C-7E1D1DD39A65}"/>
              </a:ext>
            </a:extLst>
          </p:cNvPr>
          <p:cNvPicPr>
            <a:picLocks noChangeAspect="1"/>
          </p:cNvPicPr>
          <p:nvPr/>
        </p:nvPicPr>
        <p:blipFill>
          <a:blip r:embed="rId3"/>
          <a:stretch>
            <a:fillRect/>
          </a:stretch>
        </p:blipFill>
        <p:spPr>
          <a:xfrm>
            <a:off x="229322" y="2091151"/>
            <a:ext cx="5002435" cy="704568"/>
          </a:xfrm>
          <a:prstGeom prst="rect">
            <a:avLst/>
          </a:prstGeom>
        </p:spPr>
      </p:pic>
      <p:pic>
        <p:nvPicPr>
          <p:cNvPr id="6" name="Picture 5">
            <a:extLst>
              <a:ext uri="{FF2B5EF4-FFF2-40B4-BE49-F238E27FC236}">
                <a16:creationId xmlns:a16="http://schemas.microsoft.com/office/drawing/2014/main" id="{C1A863FC-F02D-D647-8F8C-62B41EBF83AE}"/>
              </a:ext>
            </a:extLst>
          </p:cNvPr>
          <p:cNvPicPr>
            <a:picLocks noChangeAspect="1"/>
          </p:cNvPicPr>
          <p:nvPr/>
        </p:nvPicPr>
        <p:blipFill>
          <a:blip r:embed="rId4"/>
          <a:stretch>
            <a:fillRect/>
          </a:stretch>
        </p:blipFill>
        <p:spPr>
          <a:xfrm>
            <a:off x="162043" y="2835797"/>
            <a:ext cx="8067557" cy="1084028"/>
          </a:xfrm>
          <a:prstGeom prst="rect">
            <a:avLst/>
          </a:prstGeom>
        </p:spPr>
      </p:pic>
      <p:pic>
        <p:nvPicPr>
          <p:cNvPr id="7" name="Picture 6">
            <a:extLst>
              <a:ext uri="{FF2B5EF4-FFF2-40B4-BE49-F238E27FC236}">
                <a16:creationId xmlns:a16="http://schemas.microsoft.com/office/drawing/2014/main" id="{F700E5A8-61DA-8E4A-BEB7-385635836DA6}"/>
              </a:ext>
            </a:extLst>
          </p:cNvPr>
          <p:cNvPicPr>
            <a:picLocks noChangeAspect="1"/>
          </p:cNvPicPr>
          <p:nvPr/>
        </p:nvPicPr>
        <p:blipFill>
          <a:blip r:embed="rId5"/>
          <a:stretch>
            <a:fillRect/>
          </a:stretch>
        </p:blipFill>
        <p:spPr>
          <a:xfrm>
            <a:off x="162043" y="3721795"/>
            <a:ext cx="9686807" cy="1584829"/>
          </a:xfrm>
          <a:prstGeom prst="rect">
            <a:avLst/>
          </a:prstGeom>
        </p:spPr>
      </p:pic>
    </p:spTree>
    <p:extLst>
      <p:ext uri="{BB962C8B-B14F-4D97-AF65-F5344CB8AC3E}">
        <p14:creationId xmlns:p14="http://schemas.microsoft.com/office/powerpoint/2010/main" val="355018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87078" y="292174"/>
            <a:ext cx="9792183"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in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1076443"/>
            <a:ext cx="10926501" cy="4068138"/>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Use </a:t>
            </a:r>
            <a:r>
              <a:rPr lang="en-US" sz="2400" dirty="0" err="1">
                <a:solidFill>
                  <a:schemeClr val="tx1">
                    <a:lumMod val="75000"/>
                    <a:lumOff val="25000"/>
                  </a:schemeClr>
                </a:solidFill>
              </a:rPr>
              <a:t>findOne</a:t>
            </a:r>
            <a:r>
              <a:rPr lang="en-US" sz="2400" dirty="0">
                <a:solidFill>
                  <a:schemeClr val="tx1">
                    <a:lumMod val="75000"/>
                    <a:lumOff val="25000"/>
                  </a:schemeClr>
                </a:solidFill>
              </a:rPr>
              <a:t>() to retrieve a single item from your collection</a:t>
            </a:r>
          </a:p>
          <a:p>
            <a:pPr marL="754063" lvl="1" indent="-342900">
              <a:buFont typeface="Arial" panose="020B0604020202020204" pitchFamily="34" charset="0"/>
              <a:buChar char="•"/>
            </a:pPr>
            <a:r>
              <a:rPr lang="en-US" sz="2400" dirty="0">
                <a:solidFill>
                  <a:schemeClr val="accent5">
                    <a:lumMod val="75000"/>
                  </a:schemeClr>
                </a:solidFill>
              </a:rPr>
              <a:t>Returns the same result as find(), but less intensive on CPU</a:t>
            </a:r>
          </a:p>
          <a:p>
            <a:pPr marL="754063" lvl="1" indent="-342900">
              <a:buFont typeface="Arial" panose="020B0604020202020204" pitchFamily="34" charset="0"/>
              <a:buChar char="•"/>
            </a:pPr>
            <a:r>
              <a:rPr lang="en-US" sz="2400" dirty="0">
                <a:solidFill>
                  <a:schemeClr val="accent5">
                    <a:lumMod val="75000"/>
                  </a:schemeClr>
                </a:solidFill>
              </a:rPr>
              <a:t>Use when you expect one result</a:t>
            </a: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solidFill>
                <a:schemeClr val="tx1">
                  <a:lumMod val="75000"/>
                  <a:lumOff val="25000"/>
                </a:schemeClr>
              </a:solidFill>
            </a:endParaRPr>
          </a:p>
          <a:p>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AE92542F-055D-2645-8A26-6EEC9C74BB69}"/>
              </a:ext>
            </a:extLst>
          </p:cNvPr>
          <p:cNvPicPr>
            <a:picLocks noChangeAspect="1"/>
          </p:cNvPicPr>
          <p:nvPr/>
        </p:nvPicPr>
        <p:blipFill>
          <a:blip r:embed="rId3"/>
          <a:stretch>
            <a:fillRect/>
          </a:stretch>
        </p:blipFill>
        <p:spPr>
          <a:xfrm>
            <a:off x="787078" y="2627453"/>
            <a:ext cx="9959935" cy="1446836"/>
          </a:xfrm>
          <a:prstGeom prst="rect">
            <a:avLst/>
          </a:prstGeom>
        </p:spPr>
      </p:pic>
    </p:spTree>
    <p:extLst>
      <p:ext uri="{BB962C8B-B14F-4D97-AF65-F5344CB8AC3E}">
        <p14:creationId xmlns:p14="http://schemas.microsoft.com/office/powerpoint/2010/main" val="218706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91251" y="292174"/>
            <a:ext cx="9688010"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 Criteria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1076443"/>
            <a:ext cx="10926501" cy="4068138"/>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Query conditionals </a:t>
            </a:r>
          </a:p>
          <a:p>
            <a:pPr marL="754063" lvl="1" indent="-342900">
              <a:buFont typeface="Arial" panose="020B0604020202020204" pitchFamily="34" charset="0"/>
              <a:buChar char="•"/>
            </a:pPr>
            <a:r>
              <a:rPr lang="en-US" b="1" dirty="0">
                <a:solidFill>
                  <a:schemeClr val="accent5">
                    <a:lumMod val="75000"/>
                  </a:schemeClr>
                </a:solidFill>
              </a:rPr>
              <a:t>“$</a:t>
            </a:r>
            <a:r>
              <a:rPr lang="en-US" b="1" dirty="0" err="1">
                <a:solidFill>
                  <a:schemeClr val="accent5">
                    <a:lumMod val="75000"/>
                  </a:schemeClr>
                </a:solidFill>
              </a:rPr>
              <a:t>lt</a:t>
            </a:r>
            <a:r>
              <a:rPr lang="en-US" b="1" dirty="0">
                <a:solidFill>
                  <a:schemeClr val="accent5">
                    <a:lumMod val="75000"/>
                  </a:schemeClr>
                </a:solidFill>
              </a:rPr>
              <a:t>”, “$</a:t>
            </a:r>
            <a:r>
              <a:rPr lang="en-US" b="1" dirty="0" err="1">
                <a:solidFill>
                  <a:schemeClr val="accent5">
                    <a:lumMod val="75000"/>
                  </a:schemeClr>
                </a:solidFill>
              </a:rPr>
              <a:t>lte</a:t>
            </a:r>
            <a:r>
              <a:rPr lang="en-US" b="1" dirty="0">
                <a:solidFill>
                  <a:schemeClr val="accent5">
                    <a:lumMod val="75000"/>
                  </a:schemeClr>
                </a:solidFill>
              </a:rPr>
              <a:t>”, “$</a:t>
            </a:r>
            <a:r>
              <a:rPr lang="en-US" b="1" dirty="0" err="1">
                <a:solidFill>
                  <a:schemeClr val="accent5">
                    <a:lumMod val="75000"/>
                  </a:schemeClr>
                </a:solidFill>
              </a:rPr>
              <a:t>gt</a:t>
            </a:r>
            <a:r>
              <a:rPr lang="en-US" b="1" dirty="0">
                <a:solidFill>
                  <a:schemeClr val="accent5">
                    <a:lumMod val="75000"/>
                  </a:schemeClr>
                </a:solidFill>
              </a:rPr>
              <a:t>”, “$</a:t>
            </a:r>
            <a:r>
              <a:rPr lang="en-US" b="1" dirty="0" err="1">
                <a:solidFill>
                  <a:schemeClr val="accent5">
                    <a:lumMod val="75000"/>
                  </a:schemeClr>
                </a:solidFill>
              </a:rPr>
              <a:t>gte</a:t>
            </a:r>
            <a:r>
              <a:rPr lang="en-US" b="1" dirty="0">
                <a:solidFill>
                  <a:schemeClr val="accent5">
                    <a:lumMod val="75000"/>
                  </a:schemeClr>
                </a:solidFill>
              </a:rPr>
              <a:t>”    - </a:t>
            </a:r>
            <a:r>
              <a:rPr lang="en-US" dirty="0">
                <a:solidFill>
                  <a:schemeClr val="accent5">
                    <a:lumMod val="75000"/>
                  </a:schemeClr>
                </a:solidFill>
              </a:rPr>
              <a:t>comparison operators </a:t>
            </a:r>
            <a:endParaRPr lang="en-US" b="1" dirty="0">
              <a:solidFill>
                <a:schemeClr val="accent5">
                  <a:lumMod val="75000"/>
                </a:schemeClr>
              </a:solidFill>
            </a:endParaRPr>
          </a:p>
          <a:p>
            <a:pPr marL="1119188" lvl="2" indent="-342900">
              <a:buFont typeface="Arial" panose="020B0604020202020204" pitchFamily="34" charset="0"/>
              <a:buChar char="•"/>
            </a:pPr>
            <a:r>
              <a:rPr lang="en-US" dirty="0">
                <a:solidFill>
                  <a:srgbClr val="0070C0"/>
                </a:solidFill>
              </a:rPr>
              <a:t>Correspond to &lt;, &lt;=, &gt;, &gt;=</a:t>
            </a:r>
          </a:p>
          <a:p>
            <a:pPr marL="754063" lvl="1" indent="-342900">
              <a:buFont typeface="Arial" panose="020B0604020202020204" pitchFamily="34" charset="0"/>
              <a:buChar char="•"/>
            </a:pPr>
            <a:r>
              <a:rPr lang="en-US" dirty="0">
                <a:solidFill>
                  <a:schemeClr val="accent5">
                    <a:lumMod val="75000"/>
                  </a:schemeClr>
                </a:solidFill>
              </a:rPr>
              <a:t>Can be combined to look for a range of values </a:t>
            </a:r>
          </a:p>
          <a:p>
            <a:pPr marL="342900" indent="-342900">
              <a:buFont typeface="Arial" panose="020B0604020202020204" pitchFamily="34" charset="0"/>
              <a:buChar char="•"/>
            </a:pPr>
            <a:endParaRPr lang="en-US" sz="2400" dirty="0">
              <a:solidFill>
                <a:schemeClr val="tx1">
                  <a:lumMod val="75000"/>
                  <a:lumOff val="25000"/>
                </a:schemeClr>
              </a:solidFill>
            </a:endParaRPr>
          </a:p>
          <a:p>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150054DA-E787-8F47-B640-449BE8D260B5}"/>
              </a:ext>
            </a:extLst>
          </p:cNvPr>
          <p:cNvPicPr>
            <a:picLocks noChangeAspect="1"/>
          </p:cNvPicPr>
          <p:nvPr/>
        </p:nvPicPr>
        <p:blipFill>
          <a:blip r:embed="rId3"/>
          <a:stretch>
            <a:fillRect/>
          </a:stretch>
        </p:blipFill>
        <p:spPr>
          <a:xfrm>
            <a:off x="107759" y="2639026"/>
            <a:ext cx="9314033" cy="1379475"/>
          </a:xfrm>
          <a:prstGeom prst="rect">
            <a:avLst/>
          </a:prstGeom>
        </p:spPr>
      </p:pic>
      <p:pic>
        <p:nvPicPr>
          <p:cNvPr id="6" name="Picture 5">
            <a:extLst>
              <a:ext uri="{FF2B5EF4-FFF2-40B4-BE49-F238E27FC236}">
                <a16:creationId xmlns:a16="http://schemas.microsoft.com/office/drawing/2014/main" id="{604B2A3D-344F-1B4D-95CB-961E6FDBFDC2}"/>
              </a:ext>
            </a:extLst>
          </p:cNvPr>
          <p:cNvPicPr>
            <a:picLocks noChangeAspect="1"/>
          </p:cNvPicPr>
          <p:nvPr/>
        </p:nvPicPr>
        <p:blipFill>
          <a:blip r:embed="rId4"/>
          <a:stretch>
            <a:fillRect/>
          </a:stretch>
        </p:blipFill>
        <p:spPr>
          <a:xfrm>
            <a:off x="0" y="3877519"/>
            <a:ext cx="9109276" cy="1608319"/>
          </a:xfrm>
          <a:prstGeom prst="rect">
            <a:avLst/>
          </a:prstGeom>
        </p:spPr>
      </p:pic>
    </p:spTree>
    <p:extLst>
      <p:ext uri="{BB962C8B-B14F-4D97-AF65-F5344CB8AC3E}">
        <p14:creationId xmlns:p14="http://schemas.microsoft.com/office/powerpoint/2010/main" val="265786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OR Query</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91246"/>
            <a:ext cx="10926501" cy="4423779"/>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There are two ways to do an OR query in MongoDB </a:t>
            </a:r>
          </a:p>
          <a:p>
            <a:pPr marL="754063" lvl="1" indent="-342900">
              <a:buFont typeface="Arial" panose="020B0604020202020204" pitchFamily="34" charset="0"/>
              <a:buChar char="•"/>
            </a:pPr>
            <a:r>
              <a:rPr lang="en-US" b="1" dirty="0">
                <a:solidFill>
                  <a:schemeClr val="accent5">
                    <a:lumMod val="75000"/>
                  </a:schemeClr>
                </a:solidFill>
              </a:rPr>
              <a:t>“$in” – </a:t>
            </a:r>
            <a:r>
              <a:rPr lang="en-US" dirty="0">
                <a:solidFill>
                  <a:schemeClr val="accent5">
                    <a:lumMod val="75000"/>
                  </a:schemeClr>
                </a:solidFill>
              </a:rPr>
              <a:t>query for variety of values for a single key (like IN in MySQL)</a:t>
            </a:r>
          </a:p>
          <a:p>
            <a:pPr marL="754063" lvl="1" indent="-342900">
              <a:buFont typeface="Arial" panose="020B0604020202020204" pitchFamily="34" charset="0"/>
              <a:buChar char="•"/>
            </a:pPr>
            <a:r>
              <a:rPr lang="en-US" b="1" dirty="0">
                <a:solidFill>
                  <a:schemeClr val="accent5">
                    <a:lumMod val="75000"/>
                  </a:schemeClr>
                </a:solidFill>
              </a:rPr>
              <a:t>“$or” – </a:t>
            </a:r>
            <a:r>
              <a:rPr lang="en-US" dirty="0">
                <a:solidFill>
                  <a:schemeClr val="accent5">
                    <a:lumMod val="75000"/>
                  </a:schemeClr>
                </a:solidFill>
              </a:rPr>
              <a:t>query for any of the given values across multiple keys</a:t>
            </a:r>
          </a:p>
          <a:p>
            <a:pPr marL="754063" lvl="1" indent="-342900">
              <a:buFont typeface="Arial" panose="020B0604020202020204" pitchFamily="34" charset="0"/>
              <a:buChar char="•"/>
            </a:pPr>
            <a:r>
              <a:rPr lang="en-US" b="1" dirty="0">
                <a:solidFill>
                  <a:schemeClr val="accent5">
                    <a:lumMod val="75000"/>
                  </a:schemeClr>
                </a:solidFill>
              </a:rPr>
              <a:t>“$</a:t>
            </a:r>
            <a:r>
              <a:rPr lang="en-US" b="1" dirty="0" err="1">
                <a:solidFill>
                  <a:schemeClr val="accent5">
                    <a:lumMod val="75000"/>
                  </a:schemeClr>
                </a:solidFill>
              </a:rPr>
              <a:t>nin</a:t>
            </a:r>
            <a:r>
              <a:rPr lang="en-US" b="1" dirty="0">
                <a:solidFill>
                  <a:schemeClr val="accent5">
                    <a:lumMod val="75000"/>
                  </a:schemeClr>
                </a:solidFill>
              </a:rPr>
              <a:t>” – </a:t>
            </a:r>
            <a:r>
              <a:rPr lang="en-US" dirty="0">
                <a:solidFill>
                  <a:schemeClr val="accent5">
                    <a:lumMod val="75000"/>
                  </a:schemeClr>
                </a:solidFill>
              </a:rPr>
              <a:t>query for specified field that does NOT have a value</a:t>
            </a:r>
            <a:endParaRPr lang="en-US" b="1" dirty="0">
              <a:solidFill>
                <a:schemeClr val="accent5">
                  <a:lumMod val="75000"/>
                </a:schemeClr>
              </a:solidFill>
            </a:endParaRPr>
          </a:p>
          <a:p>
            <a:pPr marL="754063" lvl="1" indent="-342900">
              <a:buFont typeface="Arial" panose="020B0604020202020204" pitchFamily="34" charset="0"/>
              <a:buChar char="•"/>
            </a:pPr>
            <a:endParaRPr lang="en-US" b="1"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r>
              <a:rPr lang="en-US" sz="2400" dirty="0">
                <a:solidFill>
                  <a:schemeClr val="tx1">
                    <a:lumMod val="75000"/>
                    <a:lumOff val="25000"/>
                  </a:schemeClr>
                </a:solidFill>
              </a:rPr>
              <a:t>     </a:t>
            </a: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7308FF79-89A4-BD4A-9A2E-DA4B74D4AB34}"/>
              </a:ext>
            </a:extLst>
          </p:cNvPr>
          <p:cNvPicPr>
            <a:picLocks noChangeAspect="1"/>
          </p:cNvPicPr>
          <p:nvPr/>
        </p:nvPicPr>
        <p:blipFill>
          <a:blip r:embed="rId3"/>
          <a:stretch>
            <a:fillRect/>
          </a:stretch>
        </p:blipFill>
        <p:spPr>
          <a:xfrm>
            <a:off x="0" y="2372810"/>
            <a:ext cx="7905509" cy="1105363"/>
          </a:xfrm>
          <a:prstGeom prst="rect">
            <a:avLst/>
          </a:prstGeom>
        </p:spPr>
      </p:pic>
      <p:pic>
        <p:nvPicPr>
          <p:cNvPr id="8" name="Picture 7">
            <a:extLst>
              <a:ext uri="{FF2B5EF4-FFF2-40B4-BE49-F238E27FC236}">
                <a16:creationId xmlns:a16="http://schemas.microsoft.com/office/drawing/2014/main" id="{48EED3E4-92BB-9D4C-B5EA-8881B686D226}"/>
              </a:ext>
            </a:extLst>
          </p:cNvPr>
          <p:cNvPicPr>
            <a:picLocks noChangeAspect="1"/>
          </p:cNvPicPr>
          <p:nvPr/>
        </p:nvPicPr>
        <p:blipFill>
          <a:blip r:embed="rId4"/>
          <a:stretch>
            <a:fillRect/>
          </a:stretch>
        </p:blipFill>
        <p:spPr>
          <a:xfrm>
            <a:off x="127321" y="3283401"/>
            <a:ext cx="7678355" cy="1149899"/>
          </a:xfrm>
          <a:prstGeom prst="rect">
            <a:avLst/>
          </a:prstGeom>
        </p:spPr>
      </p:pic>
      <p:pic>
        <p:nvPicPr>
          <p:cNvPr id="9" name="Picture 8">
            <a:extLst>
              <a:ext uri="{FF2B5EF4-FFF2-40B4-BE49-F238E27FC236}">
                <a16:creationId xmlns:a16="http://schemas.microsoft.com/office/drawing/2014/main" id="{3CDC4CC8-FEEA-844A-98FD-19697DD8E474}"/>
              </a:ext>
            </a:extLst>
          </p:cNvPr>
          <p:cNvPicPr>
            <a:picLocks noChangeAspect="1"/>
          </p:cNvPicPr>
          <p:nvPr/>
        </p:nvPicPr>
        <p:blipFill>
          <a:blip r:embed="rId5"/>
          <a:stretch>
            <a:fillRect/>
          </a:stretch>
        </p:blipFill>
        <p:spPr>
          <a:xfrm>
            <a:off x="127321" y="4471522"/>
            <a:ext cx="7416800" cy="1028700"/>
          </a:xfrm>
          <a:prstGeom prst="rect">
            <a:avLst/>
          </a:prstGeom>
        </p:spPr>
      </p:pic>
    </p:spTree>
    <p:extLst>
      <p:ext uri="{BB962C8B-B14F-4D97-AF65-F5344CB8AC3E}">
        <p14:creationId xmlns:p14="http://schemas.microsoft.com/office/powerpoint/2010/main" val="137956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OR Query</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79673"/>
            <a:ext cx="10926501" cy="4068138"/>
          </a:xfrm>
        </p:spPr>
        <p:txBody>
          <a:bodyPr>
            <a:normAutofit/>
          </a:bodyPr>
          <a:lstStyle/>
          <a:p>
            <a:pPr marL="754063" lvl="1" indent="-342900">
              <a:buFont typeface="Arial" panose="020B0604020202020204" pitchFamily="34" charset="0"/>
              <a:buChar char="•"/>
            </a:pPr>
            <a:r>
              <a:rPr lang="en-US" b="1" dirty="0">
                <a:solidFill>
                  <a:schemeClr val="accent5">
                    <a:lumMod val="75000"/>
                  </a:schemeClr>
                </a:solidFill>
              </a:rPr>
              <a:t>“$or” – </a:t>
            </a:r>
            <a:r>
              <a:rPr lang="en-US" dirty="0">
                <a:solidFill>
                  <a:schemeClr val="accent5">
                    <a:lumMod val="75000"/>
                  </a:schemeClr>
                </a:solidFill>
              </a:rPr>
              <a:t>search for multiple expressions in a single query</a:t>
            </a:r>
          </a:p>
          <a:p>
            <a:pPr marL="1119188" lvl="2" indent="-342900">
              <a:buFont typeface="Arial" panose="020B0604020202020204" pitchFamily="34" charset="0"/>
              <a:buChar char="•"/>
            </a:pPr>
            <a:r>
              <a:rPr lang="en-US" dirty="0">
                <a:solidFill>
                  <a:srgbClr val="0070C0"/>
                </a:solidFill>
              </a:rPr>
              <a:t>Only one criterion needs to match to return given document</a:t>
            </a:r>
          </a:p>
          <a:p>
            <a:pPr marL="1119188" lvl="2" indent="-342900">
              <a:buFont typeface="Arial" panose="020B0604020202020204" pitchFamily="34" charset="0"/>
              <a:buChar char="•"/>
            </a:pPr>
            <a:r>
              <a:rPr lang="en-US" dirty="0">
                <a:solidFill>
                  <a:srgbClr val="0070C0"/>
                </a:solidFill>
              </a:rPr>
              <a:t>Unlike “$in”, “$or” allows you to specify both they key and the value, rather than only the value</a:t>
            </a:r>
          </a:p>
          <a:p>
            <a:pPr marL="342900" indent="-342900">
              <a:buFont typeface="Arial" panose="020B0604020202020204" pitchFamily="34" charset="0"/>
              <a:buChar char="•"/>
            </a:pPr>
            <a:endParaRPr lang="en-US" sz="2400" dirty="0">
              <a:solidFill>
                <a:schemeClr val="tx1">
                  <a:lumMod val="75000"/>
                  <a:lumOff val="25000"/>
                </a:schemeClr>
              </a:solidFill>
            </a:endParaRPr>
          </a:p>
          <a:p>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8CFD60E-5536-E849-9AA1-DB0F898148DD}"/>
              </a:ext>
            </a:extLst>
          </p:cNvPr>
          <p:cNvPicPr>
            <a:picLocks noChangeAspect="1"/>
          </p:cNvPicPr>
          <p:nvPr/>
        </p:nvPicPr>
        <p:blipFill>
          <a:blip r:embed="rId3"/>
          <a:stretch>
            <a:fillRect/>
          </a:stretch>
        </p:blipFill>
        <p:spPr>
          <a:xfrm>
            <a:off x="219925" y="2395236"/>
            <a:ext cx="7620000" cy="1168400"/>
          </a:xfrm>
          <a:prstGeom prst="rect">
            <a:avLst/>
          </a:prstGeom>
        </p:spPr>
      </p:pic>
      <p:pic>
        <p:nvPicPr>
          <p:cNvPr id="6" name="Picture 5">
            <a:extLst>
              <a:ext uri="{FF2B5EF4-FFF2-40B4-BE49-F238E27FC236}">
                <a16:creationId xmlns:a16="http://schemas.microsoft.com/office/drawing/2014/main" id="{BFA744E9-AD8B-F145-AA98-B99722E2E9D2}"/>
              </a:ext>
            </a:extLst>
          </p:cNvPr>
          <p:cNvPicPr>
            <a:picLocks noChangeAspect="1"/>
          </p:cNvPicPr>
          <p:nvPr/>
        </p:nvPicPr>
        <p:blipFill>
          <a:blip r:embed="rId4"/>
          <a:stretch>
            <a:fillRect/>
          </a:stretch>
        </p:blipFill>
        <p:spPr>
          <a:xfrm>
            <a:off x="190181" y="3563636"/>
            <a:ext cx="7899400" cy="1206500"/>
          </a:xfrm>
          <a:prstGeom prst="rect">
            <a:avLst/>
          </a:prstGeom>
        </p:spPr>
      </p:pic>
    </p:spTree>
    <p:extLst>
      <p:ext uri="{BB962C8B-B14F-4D97-AF65-F5344CB8AC3E}">
        <p14:creationId xmlns:p14="http://schemas.microsoft.com/office/powerpoint/2010/main" val="311378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Queries - $not</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1076443"/>
            <a:ext cx="10926501" cy="4068138"/>
          </a:xfrm>
        </p:spPr>
        <p:txBody>
          <a:bodyPr>
            <a:normAutofit/>
          </a:bodyPr>
          <a:lstStyle/>
          <a:p>
            <a:pPr marL="754063" lvl="1" indent="-342900">
              <a:buFont typeface="Arial" panose="020B0604020202020204" pitchFamily="34" charset="0"/>
              <a:buChar char="•"/>
            </a:pPr>
            <a:r>
              <a:rPr lang="en-US" b="1" dirty="0">
                <a:solidFill>
                  <a:schemeClr val="accent5">
                    <a:lumMod val="75000"/>
                  </a:schemeClr>
                </a:solidFill>
              </a:rPr>
              <a:t>“$not” – </a:t>
            </a:r>
            <a:r>
              <a:rPr lang="en-US" dirty="0">
                <a:solidFill>
                  <a:schemeClr val="accent5">
                    <a:lumMod val="75000"/>
                  </a:schemeClr>
                </a:solidFill>
              </a:rPr>
              <a:t>can be applied on top of any other criteria</a:t>
            </a:r>
          </a:p>
          <a:p>
            <a:pPr marL="342900" indent="-342900">
              <a:buFont typeface="Arial" panose="020B0604020202020204" pitchFamily="34" charset="0"/>
              <a:buChar char="•"/>
            </a:pPr>
            <a:endParaRPr lang="en-US" sz="2400" dirty="0">
              <a:solidFill>
                <a:schemeClr val="tx1">
                  <a:lumMod val="75000"/>
                  <a:lumOff val="25000"/>
                </a:schemeClr>
              </a:solidFill>
            </a:endParaRPr>
          </a:p>
          <a:p>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3A71BBE6-A845-9B4F-A392-DA26620B5F95}"/>
              </a:ext>
            </a:extLst>
          </p:cNvPr>
          <p:cNvPicPr>
            <a:picLocks noChangeAspect="1"/>
          </p:cNvPicPr>
          <p:nvPr/>
        </p:nvPicPr>
        <p:blipFill>
          <a:blip r:embed="rId3"/>
          <a:stretch>
            <a:fillRect/>
          </a:stretch>
        </p:blipFill>
        <p:spPr>
          <a:xfrm>
            <a:off x="474562" y="1490151"/>
            <a:ext cx="7937500" cy="1155700"/>
          </a:xfrm>
          <a:prstGeom prst="rect">
            <a:avLst/>
          </a:prstGeom>
        </p:spPr>
      </p:pic>
      <p:pic>
        <p:nvPicPr>
          <p:cNvPr id="9" name="Picture 8">
            <a:extLst>
              <a:ext uri="{FF2B5EF4-FFF2-40B4-BE49-F238E27FC236}">
                <a16:creationId xmlns:a16="http://schemas.microsoft.com/office/drawing/2014/main" id="{39BAD837-D0D3-394B-B9E6-6FF7CD218AC9}"/>
              </a:ext>
            </a:extLst>
          </p:cNvPr>
          <p:cNvPicPr>
            <a:picLocks noChangeAspect="1"/>
          </p:cNvPicPr>
          <p:nvPr/>
        </p:nvPicPr>
        <p:blipFill>
          <a:blip r:embed="rId4"/>
          <a:stretch>
            <a:fillRect/>
          </a:stretch>
        </p:blipFill>
        <p:spPr>
          <a:xfrm>
            <a:off x="258501" y="3130583"/>
            <a:ext cx="7924800" cy="1257300"/>
          </a:xfrm>
          <a:prstGeom prst="rect">
            <a:avLst/>
          </a:prstGeom>
        </p:spPr>
      </p:pic>
    </p:spTree>
    <p:extLst>
      <p:ext uri="{BB962C8B-B14F-4D97-AF65-F5344CB8AC3E}">
        <p14:creationId xmlns:p14="http://schemas.microsoft.com/office/powerpoint/2010/main" val="64346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Projections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10" name="Picture 9">
            <a:extLst>
              <a:ext uri="{FF2B5EF4-FFF2-40B4-BE49-F238E27FC236}">
                <a16:creationId xmlns:a16="http://schemas.microsoft.com/office/drawing/2014/main" id="{1B0DC9C8-3541-1849-A32B-EC8625DD3165}"/>
              </a:ext>
            </a:extLst>
          </p:cNvPr>
          <p:cNvPicPr>
            <a:picLocks noChangeAspect="1"/>
          </p:cNvPicPr>
          <p:nvPr/>
        </p:nvPicPr>
        <p:blipFill>
          <a:blip r:embed="rId3"/>
          <a:stretch>
            <a:fillRect/>
          </a:stretch>
        </p:blipFill>
        <p:spPr>
          <a:xfrm>
            <a:off x="1188414" y="812311"/>
            <a:ext cx="9068106" cy="4658849"/>
          </a:xfrm>
          <a:prstGeom prst="rect">
            <a:avLst/>
          </a:prstGeom>
        </p:spPr>
      </p:pic>
    </p:spTree>
    <p:extLst>
      <p:ext uri="{BB962C8B-B14F-4D97-AF65-F5344CB8AC3E}">
        <p14:creationId xmlns:p14="http://schemas.microsoft.com/office/powerpoint/2010/main" val="332338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Arrays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Query arrays same was as scalars </a:t>
            </a:r>
          </a:p>
          <a:p>
            <a:pPr marL="342900" indent="-342900">
              <a:buFont typeface="Arial" panose="020B0604020202020204" pitchFamily="34" charset="0"/>
              <a:buChar char="•"/>
            </a:pPr>
            <a:r>
              <a:rPr lang="en-US" sz="2400" dirty="0">
                <a:solidFill>
                  <a:schemeClr val="tx1">
                    <a:lumMod val="75000"/>
                    <a:lumOff val="25000"/>
                  </a:schemeClr>
                </a:solidFill>
              </a:rPr>
              <a:t>Use </a:t>
            </a:r>
            <a:r>
              <a:rPr lang="en-US" sz="2400" b="1" dirty="0">
                <a:solidFill>
                  <a:schemeClr val="accent5">
                    <a:lumMod val="75000"/>
                  </a:schemeClr>
                </a:solidFill>
              </a:rPr>
              <a:t>$all </a:t>
            </a:r>
            <a:r>
              <a:rPr lang="en-US" sz="2400" dirty="0">
                <a:solidFill>
                  <a:schemeClr val="tx1">
                    <a:lumMod val="75000"/>
                    <a:lumOff val="25000"/>
                  </a:schemeClr>
                </a:solidFill>
              </a:rPr>
              <a:t>to match arrays by more than one element</a:t>
            </a:r>
          </a:p>
          <a:p>
            <a:pPr marL="342900"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E771F54C-57D1-664E-BBB7-B528FED7FE8C}"/>
              </a:ext>
            </a:extLst>
          </p:cNvPr>
          <p:cNvPicPr>
            <a:picLocks noChangeAspect="1"/>
          </p:cNvPicPr>
          <p:nvPr/>
        </p:nvPicPr>
        <p:blipFill>
          <a:blip r:embed="rId3"/>
          <a:stretch>
            <a:fillRect/>
          </a:stretch>
        </p:blipFill>
        <p:spPr>
          <a:xfrm>
            <a:off x="750265" y="3005078"/>
            <a:ext cx="7797800" cy="2514600"/>
          </a:xfrm>
          <a:prstGeom prst="rect">
            <a:avLst/>
          </a:prstGeom>
        </p:spPr>
      </p:pic>
      <p:pic>
        <p:nvPicPr>
          <p:cNvPr id="11" name="Picture 10">
            <a:extLst>
              <a:ext uri="{FF2B5EF4-FFF2-40B4-BE49-F238E27FC236}">
                <a16:creationId xmlns:a16="http://schemas.microsoft.com/office/drawing/2014/main" id="{15A42C1E-2F06-4B4C-B051-90691A9D36B9}"/>
              </a:ext>
            </a:extLst>
          </p:cNvPr>
          <p:cNvPicPr>
            <a:picLocks noChangeAspect="1"/>
          </p:cNvPicPr>
          <p:nvPr/>
        </p:nvPicPr>
        <p:blipFill>
          <a:blip r:embed="rId4"/>
          <a:stretch>
            <a:fillRect/>
          </a:stretch>
        </p:blipFill>
        <p:spPr>
          <a:xfrm>
            <a:off x="761839" y="2082807"/>
            <a:ext cx="7391400" cy="901700"/>
          </a:xfrm>
          <a:prstGeom prst="rect">
            <a:avLst/>
          </a:prstGeom>
        </p:spPr>
      </p:pic>
    </p:spTree>
    <p:extLst>
      <p:ext uri="{BB962C8B-B14F-4D97-AF65-F5344CB8AC3E}">
        <p14:creationId xmlns:p14="http://schemas.microsoft.com/office/powerpoint/2010/main" val="409278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on Embedded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Two ways to query for embedded document</a:t>
            </a:r>
          </a:p>
          <a:p>
            <a:pPr marL="754063" lvl="1" indent="-342900">
              <a:buFont typeface="Arial" panose="020B0604020202020204" pitchFamily="34" charset="0"/>
              <a:buChar char="•"/>
            </a:pPr>
            <a:r>
              <a:rPr lang="en-US" sz="2400" dirty="0">
                <a:solidFill>
                  <a:schemeClr val="accent5">
                    <a:lumMod val="75000"/>
                  </a:schemeClr>
                </a:solidFill>
              </a:rPr>
              <a:t>Query for the whole document</a:t>
            </a:r>
          </a:p>
          <a:p>
            <a:pPr marL="754063" lvl="1" indent="-342900">
              <a:buFont typeface="Arial" panose="020B0604020202020204" pitchFamily="34" charset="0"/>
              <a:buChar char="•"/>
            </a:pPr>
            <a:r>
              <a:rPr lang="en-US" sz="2400" dirty="0">
                <a:solidFill>
                  <a:schemeClr val="accent5">
                    <a:lumMod val="75000"/>
                  </a:schemeClr>
                </a:solidFill>
              </a:rPr>
              <a:t>Query for its individual key/value pairs </a:t>
            </a: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941CD56E-1877-A14F-B1BD-D22B5E261644}"/>
              </a:ext>
            </a:extLst>
          </p:cNvPr>
          <p:cNvPicPr>
            <a:picLocks noChangeAspect="1"/>
          </p:cNvPicPr>
          <p:nvPr/>
        </p:nvPicPr>
        <p:blipFill>
          <a:blip r:embed="rId3"/>
          <a:stretch>
            <a:fillRect/>
          </a:stretch>
        </p:blipFill>
        <p:spPr>
          <a:xfrm>
            <a:off x="277792" y="2395959"/>
            <a:ext cx="6872863" cy="2503600"/>
          </a:xfrm>
          <a:prstGeom prst="rect">
            <a:avLst/>
          </a:prstGeom>
        </p:spPr>
      </p:pic>
      <p:pic>
        <p:nvPicPr>
          <p:cNvPr id="6" name="Picture 5">
            <a:extLst>
              <a:ext uri="{FF2B5EF4-FFF2-40B4-BE49-F238E27FC236}">
                <a16:creationId xmlns:a16="http://schemas.microsoft.com/office/drawing/2014/main" id="{F1FF2816-BCD5-A044-AA8D-03B1D3FD554D}"/>
              </a:ext>
            </a:extLst>
          </p:cNvPr>
          <p:cNvPicPr>
            <a:picLocks noChangeAspect="1"/>
          </p:cNvPicPr>
          <p:nvPr/>
        </p:nvPicPr>
        <p:blipFill>
          <a:blip r:embed="rId4"/>
          <a:stretch>
            <a:fillRect/>
          </a:stretch>
        </p:blipFill>
        <p:spPr>
          <a:xfrm>
            <a:off x="4770458" y="3039619"/>
            <a:ext cx="7421542" cy="1243139"/>
          </a:xfrm>
          <a:prstGeom prst="rect">
            <a:avLst/>
          </a:prstGeom>
        </p:spPr>
      </p:pic>
    </p:spTree>
    <p:extLst>
      <p:ext uri="{BB962C8B-B14F-4D97-AF65-F5344CB8AC3E}">
        <p14:creationId xmlns:p14="http://schemas.microsoft.com/office/powerpoint/2010/main" val="1117632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Roadmap  </a:t>
            </a:r>
          </a:p>
        </p:txBody>
      </p:sp>
      <p:sp>
        <p:nvSpPr>
          <p:cNvPr id="2" name="Rectangle 1">
            <a:extLst>
              <a:ext uri="{FF2B5EF4-FFF2-40B4-BE49-F238E27FC236}">
                <a16:creationId xmlns:a16="http://schemas.microsoft.com/office/drawing/2014/main" id="{37ABF56A-3491-5D4A-BE2C-A3C0A29B3A25}"/>
              </a:ext>
            </a:extLst>
          </p:cNvPr>
          <p:cNvSpPr/>
          <p:nvPr/>
        </p:nvSpPr>
        <p:spPr>
          <a:xfrm>
            <a:off x="762000" y="866244"/>
            <a:ext cx="9521952" cy="5047536"/>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Week 1</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Week 1 Review</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MongoDB – How to Query</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Aggregation Framework</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Relations in MongoDB</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CRUD</a:t>
            </a:r>
          </a:p>
          <a:p>
            <a:pPr marL="1257300" lvl="2" indent="-342900">
              <a:buFont typeface="Wingdings" panose="05000000000000000000" pitchFamily="2" charset="2"/>
              <a:buChar char="§"/>
            </a:pPr>
            <a:r>
              <a:rPr lang="en-US" sz="2000" dirty="0">
                <a:solidFill>
                  <a:srgbClr val="0070C0"/>
                </a:solidFill>
                <a:latin typeface="Arial" panose="020B0604020202020204" pitchFamily="34" charset="0"/>
                <a:cs typeface="Arial" panose="020B0604020202020204" pitchFamily="34" charset="0"/>
              </a:rPr>
              <a:t>Inserting</a:t>
            </a:r>
          </a:p>
          <a:p>
            <a:pPr marL="1257300" lvl="2" indent="-342900">
              <a:buFont typeface="Wingdings" panose="05000000000000000000" pitchFamily="2" charset="2"/>
              <a:buChar char="§"/>
            </a:pPr>
            <a:r>
              <a:rPr lang="en-US" sz="2000" dirty="0">
                <a:solidFill>
                  <a:srgbClr val="0070C0"/>
                </a:solidFill>
                <a:latin typeface="Arial" panose="020B0604020202020204" pitchFamily="34" charset="0"/>
                <a:cs typeface="Arial" panose="020B0604020202020204" pitchFamily="34" charset="0"/>
              </a:rPr>
              <a:t>Updating</a:t>
            </a:r>
          </a:p>
          <a:p>
            <a:pPr marL="1257300" lvl="2" indent="-342900">
              <a:buFont typeface="Wingdings" panose="05000000000000000000" pitchFamily="2" charset="2"/>
              <a:buChar char="§"/>
            </a:pPr>
            <a:r>
              <a:rPr lang="en-US" sz="2000" dirty="0">
                <a:solidFill>
                  <a:srgbClr val="0070C0"/>
                </a:solidFill>
                <a:latin typeface="Arial" panose="020B0604020202020204" pitchFamily="34" charset="0"/>
                <a:cs typeface="Arial" panose="020B0604020202020204" pitchFamily="34" charset="0"/>
              </a:rPr>
              <a:t>Deleting</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Indexing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Replica Sets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MongoDB Transactions</a:t>
            </a:r>
          </a:p>
          <a:p>
            <a:pPr marL="1257300" lvl="2" indent="-342900">
              <a:buFont typeface="Wingdings" panose="05000000000000000000" pitchFamily="2" charset="2"/>
              <a:buChar char="§"/>
            </a:pPr>
            <a:r>
              <a:rPr lang="en-US" sz="2000" dirty="0">
                <a:solidFill>
                  <a:srgbClr val="0070C0"/>
                </a:solidFill>
                <a:latin typeface="Arial" panose="020B0604020202020204" pitchFamily="34" charset="0"/>
                <a:cs typeface="Arial" panose="020B0604020202020204" pitchFamily="34" charset="0"/>
              </a:rPr>
              <a:t>MongoDB 4.0 multi-document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JSON Schema Validation</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Lab 2</a:t>
            </a:r>
          </a:p>
          <a:p>
            <a:pPr lvl="1"/>
            <a:endParaRPr lang="en-US" dirty="0"/>
          </a:p>
        </p:txBody>
      </p:sp>
    </p:spTree>
    <p:extLst>
      <p:ext uri="{BB962C8B-B14F-4D97-AF65-F5344CB8AC3E}">
        <p14:creationId xmlns:p14="http://schemas.microsoft.com/office/powerpoint/2010/main" val="1145839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on Embedded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Query for its individual key/value pairs using dot-notation</a:t>
            </a:r>
          </a:p>
          <a:p>
            <a:pPr marL="754063" lvl="1"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0DA5C3AD-043B-8048-AB29-35F363266406}"/>
              </a:ext>
            </a:extLst>
          </p:cNvPr>
          <p:cNvPicPr>
            <a:picLocks noChangeAspect="1"/>
          </p:cNvPicPr>
          <p:nvPr/>
        </p:nvPicPr>
        <p:blipFill>
          <a:blip r:embed="rId3"/>
          <a:stretch>
            <a:fillRect/>
          </a:stretch>
        </p:blipFill>
        <p:spPr>
          <a:xfrm>
            <a:off x="1138079" y="1972108"/>
            <a:ext cx="8822821" cy="1254153"/>
          </a:xfrm>
          <a:prstGeom prst="rect">
            <a:avLst/>
          </a:prstGeom>
        </p:spPr>
      </p:pic>
    </p:spTree>
    <p:extLst>
      <p:ext uri="{BB962C8B-B14F-4D97-AF65-F5344CB8AC3E}">
        <p14:creationId xmlns:p14="http://schemas.microsoft.com/office/powerpoint/2010/main" val="3677439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$where Queries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Use $where for queries that cannot be done any other way</a:t>
            </a:r>
          </a:p>
          <a:p>
            <a:pPr marL="754063" lvl="1" indent="-342900">
              <a:buFont typeface="Arial" panose="020B0604020202020204" pitchFamily="34" charset="0"/>
              <a:buChar char="•"/>
            </a:pPr>
            <a:r>
              <a:rPr lang="en-US" sz="2400" dirty="0">
                <a:solidFill>
                  <a:schemeClr val="tx1">
                    <a:lumMod val="75000"/>
                    <a:lumOff val="25000"/>
                  </a:schemeClr>
                </a:solidFill>
              </a:rPr>
              <a:t>Allow you to execute arbitrary JavaScript as part of query</a:t>
            </a:r>
          </a:p>
          <a:p>
            <a:pPr marL="754063" lvl="1" indent="-342900">
              <a:buFont typeface="Arial" panose="020B0604020202020204" pitchFamily="34" charset="0"/>
              <a:buChar char="•"/>
            </a:pPr>
            <a:r>
              <a:rPr lang="en-US" sz="2400" dirty="0">
                <a:solidFill>
                  <a:schemeClr val="tx1">
                    <a:lumMod val="75000"/>
                    <a:lumOff val="25000"/>
                  </a:schemeClr>
                </a:solidFill>
              </a:rPr>
              <a:t>For security, use of $where should be highly restricted or eliminated </a:t>
            </a:r>
          </a:p>
          <a:p>
            <a:pPr marL="754063" lvl="1" indent="-342900">
              <a:buFont typeface="Arial" panose="020B0604020202020204" pitchFamily="34" charset="0"/>
              <a:buChar char="•"/>
            </a:pPr>
            <a:r>
              <a:rPr lang="en-US" sz="2400" dirty="0">
                <a:solidFill>
                  <a:schemeClr val="tx1">
                    <a:lumMod val="75000"/>
                    <a:lumOff val="25000"/>
                  </a:schemeClr>
                </a:solidFill>
              </a:rPr>
              <a:t>End users should never be allowed to execute $where clauses</a:t>
            </a:r>
          </a:p>
          <a:p>
            <a:pPr marL="754063" lvl="1" indent="-342900">
              <a:buFont typeface="Arial" panose="020B0604020202020204" pitchFamily="34" charset="0"/>
              <a:buChar char="•"/>
            </a:pPr>
            <a:r>
              <a:rPr lang="en-US" sz="2400" dirty="0">
                <a:solidFill>
                  <a:schemeClr val="tx1">
                    <a:lumMod val="75000"/>
                    <a:lumOff val="25000"/>
                  </a:schemeClr>
                </a:solidFill>
              </a:rPr>
              <a:t>Most common case – compare values for two keys in a document</a:t>
            </a: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6B392D3D-B977-044E-B493-C22904C9FA16}"/>
              </a:ext>
            </a:extLst>
          </p:cNvPr>
          <p:cNvPicPr>
            <a:picLocks noChangeAspect="1"/>
          </p:cNvPicPr>
          <p:nvPr/>
        </p:nvPicPr>
        <p:blipFill>
          <a:blip r:embed="rId3"/>
          <a:stretch>
            <a:fillRect/>
          </a:stretch>
        </p:blipFill>
        <p:spPr>
          <a:xfrm>
            <a:off x="1307939" y="3226261"/>
            <a:ext cx="8003471" cy="1943100"/>
          </a:xfrm>
          <a:prstGeom prst="rect">
            <a:avLst/>
          </a:prstGeom>
        </p:spPr>
      </p:pic>
    </p:spTree>
    <p:extLst>
      <p:ext uri="{BB962C8B-B14F-4D97-AF65-F5344CB8AC3E}">
        <p14:creationId xmlns:p14="http://schemas.microsoft.com/office/powerpoint/2010/main" val="3522303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$where Queries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Use $where for queries that cannot be done any other way</a:t>
            </a: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82B0B131-D582-1D4C-BECE-245526BCA47B}"/>
              </a:ext>
            </a:extLst>
          </p:cNvPr>
          <p:cNvPicPr>
            <a:picLocks noChangeAspect="1"/>
          </p:cNvPicPr>
          <p:nvPr/>
        </p:nvPicPr>
        <p:blipFill>
          <a:blip r:embed="rId3"/>
          <a:stretch>
            <a:fillRect/>
          </a:stretch>
        </p:blipFill>
        <p:spPr>
          <a:xfrm>
            <a:off x="1704110" y="1295400"/>
            <a:ext cx="8088072" cy="4118699"/>
          </a:xfrm>
          <a:prstGeom prst="rect">
            <a:avLst/>
          </a:prstGeom>
        </p:spPr>
      </p:pic>
    </p:spTree>
    <p:extLst>
      <p:ext uri="{BB962C8B-B14F-4D97-AF65-F5344CB8AC3E}">
        <p14:creationId xmlns:p14="http://schemas.microsoft.com/office/powerpoint/2010/main" val="1581894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Cursors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Database returns results from </a:t>
            </a:r>
            <a:r>
              <a:rPr lang="en-US" sz="2400" b="1" dirty="0">
                <a:solidFill>
                  <a:schemeClr val="tx1">
                    <a:lumMod val="75000"/>
                    <a:lumOff val="25000"/>
                  </a:schemeClr>
                </a:solidFill>
              </a:rPr>
              <a:t>find() </a:t>
            </a:r>
            <a:r>
              <a:rPr lang="en-US" sz="2400" dirty="0">
                <a:solidFill>
                  <a:schemeClr val="tx1">
                    <a:lumMod val="75000"/>
                    <a:lumOff val="25000"/>
                  </a:schemeClr>
                </a:solidFill>
              </a:rPr>
              <a:t>using a </a:t>
            </a:r>
            <a:r>
              <a:rPr lang="en-US" sz="2400" b="1" dirty="0">
                <a:solidFill>
                  <a:schemeClr val="tx1">
                    <a:lumMod val="75000"/>
                    <a:lumOff val="25000"/>
                  </a:schemeClr>
                </a:solidFill>
              </a:rPr>
              <a:t>cursor</a:t>
            </a:r>
          </a:p>
          <a:p>
            <a:pPr marL="1119188" lvl="2" indent="-342900">
              <a:buFont typeface="Arial" panose="020B0604020202020204" pitchFamily="34" charset="0"/>
              <a:buChar char="•"/>
            </a:pPr>
            <a:r>
              <a:rPr lang="en-US" dirty="0">
                <a:solidFill>
                  <a:schemeClr val="accent5">
                    <a:lumMod val="75000"/>
                  </a:schemeClr>
                </a:solidFill>
              </a:rPr>
              <a:t>Can limit number of results</a:t>
            </a:r>
          </a:p>
          <a:p>
            <a:pPr marL="1119188" lvl="2" indent="-342900">
              <a:buFont typeface="Arial" panose="020B0604020202020204" pitchFamily="34" charset="0"/>
              <a:buChar char="•"/>
            </a:pPr>
            <a:r>
              <a:rPr lang="en-US" dirty="0">
                <a:solidFill>
                  <a:schemeClr val="accent5">
                    <a:lumMod val="75000"/>
                  </a:schemeClr>
                </a:solidFill>
              </a:rPr>
              <a:t>Sort results </a:t>
            </a:r>
          </a:p>
          <a:p>
            <a:pPr marL="1119188" lvl="2" indent="-342900">
              <a:buFont typeface="Arial" panose="020B0604020202020204" pitchFamily="34" charset="0"/>
              <a:buChar char="•"/>
            </a:pPr>
            <a:r>
              <a:rPr lang="en-US" dirty="0">
                <a:solidFill>
                  <a:schemeClr val="accent5">
                    <a:lumMod val="75000"/>
                  </a:schemeClr>
                </a:solidFill>
              </a:rPr>
              <a:t>Perform other powerful operations </a:t>
            </a:r>
          </a:p>
          <a:p>
            <a:pPr marL="342900" indent="-3429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DE40656B-3FDA-D245-AAFD-12601D4B83FF}"/>
              </a:ext>
            </a:extLst>
          </p:cNvPr>
          <p:cNvPicPr>
            <a:picLocks noChangeAspect="1"/>
          </p:cNvPicPr>
          <p:nvPr/>
        </p:nvPicPr>
        <p:blipFill>
          <a:blip r:embed="rId3"/>
          <a:stretch>
            <a:fillRect/>
          </a:stretch>
        </p:blipFill>
        <p:spPr>
          <a:xfrm>
            <a:off x="1596100" y="2643368"/>
            <a:ext cx="7734300" cy="2057400"/>
          </a:xfrm>
          <a:prstGeom prst="rect">
            <a:avLst/>
          </a:prstGeom>
        </p:spPr>
      </p:pic>
    </p:spTree>
    <p:extLst>
      <p:ext uri="{BB962C8B-B14F-4D97-AF65-F5344CB8AC3E}">
        <p14:creationId xmlns:p14="http://schemas.microsoft.com/office/powerpoint/2010/main" val="2136090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Cursors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To iterate through cursor results, use </a:t>
            </a:r>
            <a:r>
              <a:rPr lang="en-US" sz="2400" b="1" dirty="0">
                <a:solidFill>
                  <a:schemeClr val="tx1">
                    <a:lumMod val="75000"/>
                    <a:lumOff val="25000"/>
                  </a:schemeClr>
                </a:solidFill>
              </a:rPr>
              <a:t>next</a:t>
            </a:r>
            <a:r>
              <a:rPr lang="en-US" sz="2400" dirty="0">
                <a:solidFill>
                  <a:schemeClr val="tx1">
                    <a:lumMod val="75000"/>
                    <a:lumOff val="25000"/>
                  </a:schemeClr>
                </a:solidFill>
              </a:rPr>
              <a:t> method on the cursor</a:t>
            </a:r>
          </a:p>
          <a:p>
            <a:pPr marL="1119188" lvl="2" indent="-342900">
              <a:buFont typeface="Arial" panose="020B0604020202020204" pitchFamily="34" charset="0"/>
              <a:buChar char="•"/>
            </a:pPr>
            <a:r>
              <a:rPr lang="en-US" sz="2400" dirty="0">
                <a:solidFill>
                  <a:schemeClr val="accent5">
                    <a:lumMod val="75000"/>
                  </a:schemeClr>
                </a:solidFill>
              </a:rPr>
              <a:t>Can use </a:t>
            </a:r>
            <a:r>
              <a:rPr lang="en-US" sz="2400" b="1" dirty="0" err="1">
                <a:solidFill>
                  <a:schemeClr val="accent5">
                    <a:lumMod val="75000"/>
                  </a:schemeClr>
                </a:solidFill>
              </a:rPr>
              <a:t>hasNext</a:t>
            </a:r>
            <a:r>
              <a:rPr lang="en-US" sz="2400" dirty="0">
                <a:solidFill>
                  <a:schemeClr val="accent5">
                    <a:lumMod val="75000"/>
                  </a:schemeClr>
                </a:solidFill>
              </a:rPr>
              <a:t> to check whether there is another result</a:t>
            </a:r>
          </a:p>
          <a:p>
            <a:pPr marL="1119188" lvl="2" indent="-342900">
              <a:buFont typeface="Arial" panose="020B0604020202020204" pitchFamily="34" charset="0"/>
              <a:buChar char="•"/>
            </a:pPr>
            <a:r>
              <a:rPr lang="en-US" sz="2400" dirty="0">
                <a:solidFill>
                  <a:schemeClr val="accent5">
                    <a:lumMod val="75000"/>
                  </a:schemeClr>
                </a:solidFill>
              </a:rPr>
              <a:t>Example: typical loop through results</a:t>
            </a:r>
            <a:endParaRPr lang="en-US" sz="2400" dirty="0"/>
          </a:p>
        </p:txBody>
      </p:sp>
      <p:pic>
        <p:nvPicPr>
          <p:cNvPr id="4" name="Picture 3">
            <a:extLst>
              <a:ext uri="{FF2B5EF4-FFF2-40B4-BE49-F238E27FC236}">
                <a16:creationId xmlns:a16="http://schemas.microsoft.com/office/drawing/2014/main" id="{7E11B093-1FC4-3A44-9BBE-31094DC27F86}"/>
              </a:ext>
            </a:extLst>
          </p:cNvPr>
          <p:cNvPicPr>
            <a:picLocks noChangeAspect="1"/>
          </p:cNvPicPr>
          <p:nvPr/>
        </p:nvPicPr>
        <p:blipFill>
          <a:blip r:embed="rId3"/>
          <a:stretch>
            <a:fillRect/>
          </a:stretch>
        </p:blipFill>
        <p:spPr>
          <a:xfrm>
            <a:off x="1072025" y="2201659"/>
            <a:ext cx="7912148" cy="2350143"/>
          </a:xfrm>
          <a:prstGeom prst="rect">
            <a:avLst/>
          </a:prstGeom>
        </p:spPr>
      </p:pic>
    </p:spTree>
    <p:extLst>
      <p:ext uri="{BB962C8B-B14F-4D97-AF65-F5344CB8AC3E}">
        <p14:creationId xmlns:p14="http://schemas.microsoft.com/office/powerpoint/2010/main" val="217900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Limits, Skips and Sorts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Must be added before query is sent to the database</a:t>
            </a:r>
          </a:p>
          <a:p>
            <a:pPr marL="754063" lvl="1" indent="-342900">
              <a:buFont typeface="Arial" panose="020B0604020202020204" pitchFamily="34" charset="0"/>
              <a:buChar char="•"/>
            </a:pPr>
            <a:r>
              <a:rPr lang="en-US" sz="2400" dirty="0">
                <a:solidFill>
                  <a:schemeClr val="tx1">
                    <a:lumMod val="75000"/>
                    <a:lumOff val="25000"/>
                  </a:schemeClr>
                </a:solidFill>
              </a:rPr>
              <a:t>To set limit – chain </a:t>
            </a:r>
            <a:r>
              <a:rPr lang="en-US" sz="2400" b="1" dirty="0">
                <a:solidFill>
                  <a:schemeClr val="tx1">
                    <a:lumMod val="75000"/>
                    <a:lumOff val="25000"/>
                  </a:schemeClr>
                </a:solidFill>
              </a:rPr>
              <a:t>limit() </a:t>
            </a:r>
            <a:r>
              <a:rPr lang="en-US" sz="2400" dirty="0">
                <a:solidFill>
                  <a:schemeClr val="tx1">
                    <a:lumMod val="75000"/>
                    <a:lumOff val="25000"/>
                  </a:schemeClr>
                </a:solidFill>
              </a:rPr>
              <a:t>function onto the call to find</a:t>
            </a:r>
          </a:p>
        </p:txBody>
      </p:sp>
      <p:pic>
        <p:nvPicPr>
          <p:cNvPr id="6" name="Picture 5">
            <a:extLst>
              <a:ext uri="{FF2B5EF4-FFF2-40B4-BE49-F238E27FC236}">
                <a16:creationId xmlns:a16="http://schemas.microsoft.com/office/drawing/2014/main" id="{39B855DB-E3BD-0449-95E3-8DF272D5DC82}"/>
              </a:ext>
            </a:extLst>
          </p:cNvPr>
          <p:cNvPicPr>
            <a:picLocks noChangeAspect="1"/>
          </p:cNvPicPr>
          <p:nvPr/>
        </p:nvPicPr>
        <p:blipFill>
          <a:blip r:embed="rId3"/>
          <a:stretch>
            <a:fillRect/>
          </a:stretch>
        </p:blipFill>
        <p:spPr>
          <a:xfrm>
            <a:off x="1435260" y="2273760"/>
            <a:ext cx="6528121" cy="1152345"/>
          </a:xfrm>
          <a:prstGeom prst="rect">
            <a:avLst/>
          </a:prstGeom>
        </p:spPr>
      </p:pic>
    </p:spTree>
    <p:extLst>
      <p:ext uri="{BB962C8B-B14F-4D97-AF65-F5344CB8AC3E}">
        <p14:creationId xmlns:p14="http://schemas.microsoft.com/office/powerpoint/2010/main" val="246842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Limits, Skips and Sorts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b="1" dirty="0">
                <a:solidFill>
                  <a:schemeClr val="tx1">
                    <a:lumMod val="75000"/>
                    <a:lumOff val="25000"/>
                  </a:schemeClr>
                </a:solidFill>
              </a:rPr>
              <a:t>Sort() </a:t>
            </a:r>
            <a:r>
              <a:rPr lang="en-US" sz="2400" dirty="0">
                <a:solidFill>
                  <a:schemeClr val="tx1">
                    <a:lumMod val="75000"/>
                    <a:lumOff val="25000"/>
                  </a:schemeClr>
                </a:solidFill>
              </a:rPr>
              <a:t>takes an object: a set of key/value pairs </a:t>
            </a:r>
          </a:p>
          <a:p>
            <a:pPr marL="1119188" lvl="2" indent="-342900">
              <a:buFont typeface="Arial" panose="020B0604020202020204" pitchFamily="34" charset="0"/>
              <a:buChar char="•"/>
            </a:pPr>
            <a:r>
              <a:rPr lang="en-US" sz="2400" dirty="0">
                <a:solidFill>
                  <a:schemeClr val="tx1">
                    <a:lumMod val="75000"/>
                    <a:lumOff val="25000"/>
                  </a:schemeClr>
                </a:solidFill>
              </a:rPr>
              <a:t>Keys – key names</a:t>
            </a:r>
          </a:p>
          <a:p>
            <a:pPr marL="1119188" lvl="2" indent="-342900">
              <a:buFont typeface="Arial" panose="020B0604020202020204" pitchFamily="34" charset="0"/>
              <a:buChar char="•"/>
            </a:pPr>
            <a:r>
              <a:rPr lang="en-US" sz="2400" dirty="0">
                <a:solidFill>
                  <a:schemeClr val="tx1">
                    <a:lumMod val="75000"/>
                    <a:lumOff val="25000"/>
                  </a:schemeClr>
                </a:solidFill>
              </a:rPr>
              <a:t>Values – sort directions</a:t>
            </a:r>
          </a:p>
          <a:p>
            <a:pPr marL="1119188" lvl="2" indent="-342900">
              <a:buFont typeface="Arial" panose="020B0604020202020204" pitchFamily="34" charset="0"/>
              <a:buChar char="•"/>
            </a:pPr>
            <a:r>
              <a:rPr lang="en-US" sz="2400" dirty="0">
                <a:solidFill>
                  <a:schemeClr val="tx1">
                    <a:lumMod val="75000"/>
                    <a:lumOff val="25000"/>
                  </a:schemeClr>
                </a:solidFill>
              </a:rPr>
              <a:t>Direction: 1 ascending -1 descending </a:t>
            </a:r>
          </a:p>
        </p:txBody>
      </p:sp>
      <p:pic>
        <p:nvPicPr>
          <p:cNvPr id="4" name="Picture 3">
            <a:extLst>
              <a:ext uri="{FF2B5EF4-FFF2-40B4-BE49-F238E27FC236}">
                <a16:creationId xmlns:a16="http://schemas.microsoft.com/office/drawing/2014/main" id="{B3F4F903-8D67-9F46-BE25-D5F12DF3589E}"/>
              </a:ext>
            </a:extLst>
          </p:cNvPr>
          <p:cNvPicPr>
            <a:picLocks noChangeAspect="1"/>
          </p:cNvPicPr>
          <p:nvPr/>
        </p:nvPicPr>
        <p:blipFill>
          <a:blip r:embed="rId3"/>
          <a:stretch>
            <a:fillRect/>
          </a:stretch>
        </p:blipFill>
        <p:spPr>
          <a:xfrm>
            <a:off x="1371600" y="3129747"/>
            <a:ext cx="8616000" cy="990840"/>
          </a:xfrm>
          <a:prstGeom prst="rect">
            <a:avLst/>
          </a:prstGeom>
        </p:spPr>
      </p:pic>
    </p:spTree>
    <p:extLst>
      <p:ext uri="{BB962C8B-B14F-4D97-AF65-F5344CB8AC3E}">
        <p14:creationId xmlns:p14="http://schemas.microsoft.com/office/powerpoint/2010/main" val="2814146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Limits, Skips and Sorts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b="1" dirty="0">
                <a:solidFill>
                  <a:schemeClr val="tx1">
                    <a:lumMod val="75000"/>
                    <a:lumOff val="25000"/>
                  </a:schemeClr>
                </a:solidFill>
              </a:rPr>
              <a:t>Sort() </a:t>
            </a:r>
            <a:r>
              <a:rPr lang="en-US" sz="2400" dirty="0">
                <a:solidFill>
                  <a:schemeClr val="tx1">
                    <a:lumMod val="75000"/>
                    <a:lumOff val="25000"/>
                  </a:schemeClr>
                </a:solidFill>
              </a:rPr>
              <a:t>takes an object: a set of key/value pairs </a:t>
            </a:r>
          </a:p>
          <a:p>
            <a:pPr marL="1119188" lvl="2" indent="-342900">
              <a:buFont typeface="Arial" panose="020B0604020202020204" pitchFamily="34" charset="0"/>
              <a:buChar char="•"/>
            </a:pPr>
            <a:r>
              <a:rPr lang="en-US" sz="2400" dirty="0">
                <a:solidFill>
                  <a:schemeClr val="tx1">
                    <a:lumMod val="75000"/>
                    <a:lumOff val="25000"/>
                  </a:schemeClr>
                </a:solidFill>
              </a:rPr>
              <a:t>Keys – key names</a:t>
            </a:r>
          </a:p>
          <a:p>
            <a:pPr marL="1119188" lvl="2" indent="-342900">
              <a:buFont typeface="Arial" panose="020B0604020202020204" pitchFamily="34" charset="0"/>
              <a:buChar char="•"/>
            </a:pPr>
            <a:r>
              <a:rPr lang="en-US" sz="2400" dirty="0">
                <a:solidFill>
                  <a:schemeClr val="tx1">
                    <a:lumMod val="75000"/>
                    <a:lumOff val="25000"/>
                  </a:schemeClr>
                </a:solidFill>
              </a:rPr>
              <a:t>Values – sort directions</a:t>
            </a:r>
          </a:p>
          <a:p>
            <a:pPr marL="1119188" lvl="2" indent="-342900">
              <a:buFont typeface="Arial" panose="020B0604020202020204" pitchFamily="34" charset="0"/>
              <a:buChar char="•"/>
            </a:pPr>
            <a:r>
              <a:rPr lang="en-US" sz="2400" dirty="0">
                <a:solidFill>
                  <a:schemeClr val="tx1">
                    <a:lumMod val="75000"/>
                    <a:lumOff val="25000"/>
                  </a:schemeClr>
                </a:solidFill>
              </a:rPr>
              <a:t>Direction: 1 ascending -1 descending </a:t>
            </a:r>
          </a:p>
        </p:txBody>
      </p:sp>
      <p:pic>
        <p:nvPicPr>
          <p:cNvPr id="4" name="Picture 3">
            <a:extLst>
              <a:ext uri="{FF2B5EF4-FFF2-40B4-BE49-F238E27FC236}">
                <a16:creationId xmlns:a16="http://schemas.microsoft.com/office/drawing/2014/main" id="{B3F4F903-8D67-9F46-BE25-D5F12DF3589E}"/>
              </a:ext>
            </a:extLst>
          </p:cNvPr>
          <p:cNvPicPr>
            <a:picLocks noChangeAspect="1"/>
          </p:cNvPicPr>
          <p:nvPr/>
        </p:nvPicPr>
        <p:blipFill>
          <a:blip r:embed="rId3"/>
          <a:stretch>
            <a:fillRect/>
          </a:stretch>
        </p:blipFill>
        <p:spPr>
          <a:xfrm>
            <a:off x="966486" y="2730841"/>
            <a:ext cx="8616000" cy="990840"/>
          </a:xfrm>
          <a:prstGeom prst="rect">
            <a:avLst/>
          </a:prstGeom>
        </p:spPr>
      </p:pic>
      <p:pic>
        <p:nvPicPr>
          <p:cNvPr id="7" name="Picture 6">
            <a:extLst>
              <a:ext uri="{FF2B5EF4-FFF2-40B4-BE49-F238E27FC236}">
                <a16:creationId xmlns:a16="http://schemas.microsoft.com/office/drawing/2014/main" id="{0540E03A-2988-154A-BFE1-2149B0208C0C}"/>
              </a:ext>
            </a:extLst>
          </p:cNvPr>
          <p:cNvPicPr>
            <a:picLocks noChangeAspect="1"/>
          </p:cNvPicPr>
          <p:nvPr/>
        </p:nvPicPr>
        <p:blipFill>
          <a:blip r:embed="rId4"/>
          <a:stretch>
            <a:fillRect/>
          </a:stretch>
        </p:blipFill>
        <p:spPr>
          <a:xfrm>
            <a:off x="966486" y="3812912"/>
            <a:ext cx="8998437" cy="1392266"/>
          </a:xfrm>
          <a:prstGeom prst="rect">
            <a:avLst/>
          </a:prstGeom>
        </p:spPr>
      </p:pic>
    </p:spTree>
    <p:extLst>
      <p:ext uri="{BB962C8B-B14F-4D97-AF65-F5344CB8AC3E}">
        <p14:creationId xmlns:p14="http://schemas.microsoft.com/office/powerpoint/2010/main" val="1726989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Limits, Skips and Sorts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b="1" dirty="0">
                <a:solidFill>
                  <a:schemeClr val="tx1">
                    <a:lumMod val="75000"/>
                    <a:lumOff val="25000"/>
                  </a:schemeClr>
                </a:solidFill>
              </a:rPr>
              <a:t>Skip() </a:t>
            </a:r>
            <a:r>
              <a:rPr lang="en-US" sz="2400" dirty="0">
                <a:solidFill>
                  <a:schemeClr val="tx1">
                    <a:lumMod val="75000"/>
                    <a:lumOff val="25000"/>
                  </a:schemeClr>
                </a:solidFill>
              </a:rPr>
              <a:t>skips over specified number of matches</a:t>
            </a:r>
          </a:p>
          <a:p>
            <a:pPr marL="1119188" lvl="2" indent="-342900">
              <a:buFont typeface="Arial" panose="020B0604020202020204" pitchFamily="34" charset="0"/>
              <a:buChar char="•"/>
            </a:pPr>
            <a:r>
              <a:rPr lang="en-US" sz="2400" dirty="0">
                <a:solidFill>
                  <a:schemeClr val="accent5">
                    <a:lumMod val="75000"/>
                  </a:schemeClr>
                </a:solidFill>
              </a:rPr>
              <a:t>Large skips are bad for performance</a:t>
            </a:r>
          </a:p>
          <a:p>
            <a:pPr marL="1119188" lvl="2" indent="-342900">
              <a:buFont typeface="Arial" panose="020B0604020202020204" pitchFamily="34" charset="0"/>
              <a:buChar char="•"/>
            </a:pPr>
            <a:r>
              <a:rPr lang="en-US" sz="2400" dirty="0">
                <a:solidFill>
                  <a:schemeClr val="accent5">
                    <a:lumMod val="75000"/>
                  </a:schemeClr>
                </a:solidFill>
              </a:rPr>
              <a:t>Use for small number of documents</a:t>
            </a:r>
          </a:p>
          <a:p>
            <a:pPr marL="1530350" lvl="3" indent="-342900">
              <a:buFont typeface="Arial" panose="020B0604020202020204" pitchFamily="34" charset="0"/>
              <a:buChar char="•"/>
            </a:pPr>
            <a:endParaRPr lang="en-US" sz="2400" dirty="0">
              <a:solidFill>
                <a:schemeClr val="tx1">
                  <a:lumMod val="75000"/>
                  <a:lumOff val="25000"/>
                </a:schemeClr>
              </a:solidFill>
            </a:endParaRPr>
          </a:p>
        </p:txBody>
      </p:sp>
      <p:pic>
        <p:nvPicPr>
          <p:cNvPr id="6" name="Picture 5">
            <a:extLst>
              <a:ext uri="{FF2B5EF4-FFF2-40B4-BE49-F238E27FC236}">
                <a16:creationId xmlns:a16="http://schemas.microsoft.com/office/drawing/2014/main" id="{8D1D0B69-9A47-9D49-ABF9-77E390692133}"/>
              </a:ext>
            </a:extLst>
          </p:cNvPr>
          <p:cNvPicPr>
            <a:picLocks noChangeAspect="1"/>
          </p:cNvPicPr>
          <p:nvPr/>
        </p:nvPicPr>
        <p:blipFill>
          <a:blip r:embed="rId3"/>
          <a:stretch>
            <a:fillRect/>
          </a:stretch>
        </p:blipFill>
        <p:spPr>
          <a:xfrm>
            <a:off x="687889" y="2586713"/>
            <a:ext cx="9365535" cy="2077884"/>
          </a:xfrm>
          <a:prstGeom prst="rect">
            <a:avLst/>
          </a:prstGeom>
        </p:spPr>
      </p:pic>
    </p:spTree>
    <p:extLst>
      <p:ext uri="{BB962C8B-B14F-4D97-AF65-F5344CB8AC3E}">
        <p14:creationId xmlns:p14="http://schemas.microsoft.com/office/powerpoint/2010/main" val="389860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Aggregation operations process data records – return computed results</a:t>
            </a:r>
            <a:endParaRPr lang="en-US" sz="2400" b="1" dirty="0">
              <a:solidFill>
                <a:schemeClr val="tx1">
                  <a:lumMod val="75000"/>
                  <a:lumOff val="25000"/>
                </a:schemeClr>
              </a:solidFill>
            </a:endParaRPr>
          </a:p>
          <a:p>
            <a:pPr marL="754063" lvl="1" indent="-342900">
              <a:buFont typeface="Arial" panose="020B0604020202020204" pitchFamily="34" charset="0"/>
              <a:buChar char="•"/>
            </a:pPr>
            <a:r>
              <a:rPr lang="en-US" sz="2400" dirty="0">
                <a:solidFill>
                  <a:schemeClr val="tx1">
                    <a:lumMod val="75000"/>
                    <a:lumOff val="25000"/>
                  </a:schemeClr>
                </a:solidFill>
              </a:rPr>
              <a:t>Group values from multiple documents together – return single result</a:t>
            </a:r>
          </a:p>
          <a:p>
            <a:pPr marL="754063" lvl="1" indent="-342900">
              <a:buFont typeface="Arial" panose="020B0604020202020204" pitchFamily="34" charset="0"/>
              <a:buChar char="•"/>
            </a:pPr>
            <a:r>
              <a:rPr lang="en-US" sz="2400" dirty="0">
                <a:solidFill>
                  <a:schemeClr val="tx1">
                    <a:lumMod val="75000"/>
                    <a:lumOff val="25000"/>
                  </a:schemeClr>
                </a:solidFill>
              </a:rPr>
              <a:t>MongoDB provides 3 ways for aggregation:</a:t>
            </a:r>
          </a:p>
          <a:p>
            <a:pPr marL="1119188" lvl="2" indent="-342900">
              <a:buFont typeface="Arial" panose="020B0604020202020204" pitchFamily="34" charset="0"/>
              <a:buChar char="•"/>
            </a:pPr>
            <a:r>
              <a:rPr lang="en-US" sz="2400" dirty="0">
                <a:solidFill>
                  <a:schemeClr val="accent5">
                    <a:lumMod val="75000"/>
                  </a:schemeClr>
                </a:solidFill>
              </a:rPr>
              <a:t>Aggregation pipeline</a:t>
            </a:r>
          </a:p>
          <a:p>
            <a:pPr marL="1119188" lvl="2" indent="-342900">
              <a:buFont typeface="Arial" panose="020B0604020202020204" pitchFamily="34" charset="0"/>
              <a:buChar char="•"/>
            </a:pPr>
            <a:r>
              <a:rPr lang="en-US" sz="2400" dirty="0">
                <a:solidFill>
                  <a:schemeClr val="accent5">
                    <a:lumMod val="75000"/>
                  </a:schemeClr>
                </a:solidFill>
              </a:rPr>
              <a:t>Map-reduce function</a:t>
            </a:r>
          </a:p>
          <a:p>
            <a:pPr marL="1119188" lvl="2" indent="-342900">
              <a:buFont typeface="Arial" panose="020B0604020202020204" pitchFamily="34" charset="0"/>
              <a:buChar char="•"/>
            </a:pPr>
            <a:r>
              <a:rPr lang="en-US" sz="2400" dirty="0">
                <a:solidFill>
                  <a:schemeClr val="accent5">
                    <a:lumMod val="75000"/>
                  </a:schemeClr>
                </a:solidFill>
              </a:rPr>
              <a:t>Single purpose aggregation methods</a:t>
            </a: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spTree>
    <p:extLst>
      <p:ext uri="{BB962C8B-B14F-4D97-AF65-F5344CB8AC3E}">
        <p14:creationId xmlns:p14="http://schemas.microsoft.com/office/powerpoint/2010/main" val="346676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Week 1 Review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942970"/>
            <a:ext cx="8294687" cy="4572000"/>
          </a:xfrm>
        </p:spPr>
        <p:txBody>
          <a:bodyPr>
            <a:normAutofit/>
          </a:bodyPr>
          <a:lstStyle/>
          <a:p>
            <a:pPr marL="457200" indent="-457200">
              <a:buFont typeface="Arial" panose="020B0604020202020204" pitchFamily="34" charset="0"/>
              <a:buChar char="•"/>
            </a:pPr>
            <a:r>
              <a:rPr lang="en-US" sz="2400" b="1" dirty="0"/>
              <a:t>MongoDB</a:t>
            </a:r>
            <a:r>
              <a:rPr lang="en-US" sz="2400" dirty="0"/>
              <a:t> – document-oriented database</a:t>
            </a:r>
          </a:p>
          <a:p>
            <a:pPr marL="868363" lvl="1" indent="-457200">
              <a:buFont typeface="Arial" panose="020B0604020202020204" pitchFamily="34" charset="0"/>
              <a:buChar char="•"/>
            </a:pPr>
            <a:r>
              <a:rPr lang="en-US" sz="2400" dirty="0">
                <a:solidFill>
                  <a:schemeClr val="accent5">
                    <a:lumMod val="75000"/>
                  </a:schemeClr>
                </a:solidFill>
              </a:rPr>
              <a:t>Concept of row replaced with document</a:t>
            </a:r>
          </a:p>
          <a:p>
            <a:pPr marL="868363" lvl="1" indent="-457200">
              <a:buFont typeface="Arial" panose="020B0604020202020204" pitchFamily="34" charset="0"/>
              <a:buChar char="•"/>
            </a:pPr>
            <a:r>
              <a:rPr lang="en-US" sz="2400" dirty="0">
                <a:solidFill>
                  <a:schemeClr val="accent5">
                    <a:lumMod val="75000"/>
                  </a:schemeClr>
                </a:solidFill>
              </a:rPr>
              <a:t>Embedded documents, arrays</a:t>
            </a:r>
          </a:p>
          <a:p>
            <a:pPr marL="1233488" lvl="2" indent="-457200">
              <a:buFont typeface="Arial" panose="020B0604020202020204" pitchFamily="34" charset="0"/>
              <a:buChar char="•"/>
            </a:pPr>
            <a:r>
              <a:rPr lang="en-US" dirty="0">
                <a:solidFill>
                  <a:srgbClr val="0070C0"/>
                </a:solidFill>
              </a:rPr>
              <a:t>Complex hierarchical relationships in single record</a:t>
            </a:r>
          </a:p>
          <a:p>
            <a:pPr marL="868363" lvl="1" indent="-457200">
              <a:buFont typeface="Arial" panose="020B0604020202020204" pitchFamily="34" charset="0"/>
              <a:buChar char="•"/>
            </a:pPr>
            <a:r>
              <a:rPr lang="en-US" sz="2400" dirty="0">
                <a:solidFill>
                  <a:schemeClr val="accent5">
                    <a:lumMod val="75000"/>
                  </a:schemeClr>
                </a:solidFill>
              </a:rPr>
              <a:t>No predefined schema</a:t>
            </a:r>
          </a:p>
          <a:p>
            <a:pPr marL="1233488" lvl="2" indent="-457200">
              <a:buFont typeface="Arial" panose="020B0604020202020204" pitchFamily="34" charset="0"/>
              <a:buChar char="•"/>
            </a:pPr>
            <a:r>
              <a:rPr lang="en-US" dirty="0">
                <a:solidFill>
                  <a:srgbClr val="0070C0"/>
                </a:solidFill>
              </a:rPr>
              <a:t>Document keys and values are not of fixed types/sizes</a:t>
            </a:r>
          </a:p>
          <a:p>
            <a:pPr marL="1233488" lvl="2" indent="-457200">
              <a:buFont typeface="Arial" panose="020B0604020202020204" pitchFamily="34" charset="0"/>
              <a:buChar char="•"/>
            </a:pPr>
            <a:r>
              <a:rPr lang="en-US" dirty="0">
                <a:solidFill>
                  <a:srgbClr val="0070C0"/>
                </a:solidFill>
              </a:rPr>
              <a:t>Adding/removing fields easier</a:t>
            </a:r>
          </a:p>
          <a:p>
            <a:pPr marL="1233488" lvl="2" indent="-457200">
              <a:buFont typeface="Arial" panose="020B0604020202020204" pitchFamily="34" charset="0"/>
              <a:buChar char="•"/>
            </a:pPr>
            <a:r>
              <a:rPr lang="en-US" dirty="0">
                <a:solidFill>
                  <a:srgbClr val="0070C0"/>
                </a:solidFill>
              </a:rPr>
              <a:t>Makes development easier</a:t>
            </a:r>
          </a:p>
          <a:p>
            <a:pPr marL="1233488" lvl="2" indent="-457200">
              <a:buFont typeface="Arial" panose="020B0604020202020204" pitchFamily="34" charset="0"/>
              <a:buChar char="•"/>
            </a:pPr>
            <a:r>
              <a:rPr lang="en-US" dirty="0">
                <a:solidFill>
                  <a:srgbClr val="0070C0"/>
                </a:solidFill>
              </a:rPr>
              <a:t>Can have </a:t>
            </a:r>
            <a:r>
              <a:rPr lang="en-US" b="1" dirty="0">
                <a:solidFill>
                  <a:srgbClr val="0070C0"/>
                </a:solidFill>
              </a:rPr>
              <a:t>some schema aspects!</a:t>
            </a:r>
            <a:endParaRPr lang="en-US" dirty="0">
              <a:solidFill>
                <a:srgbClr val="0070C0"/>
              </a:solidFill>
            </a:endParaRPr>
          </a:p>
        </p:txBody>
      </p:sp>
    </p:spTree>
    <p:extLst>
      <p:ext uri="{BB962C8B-B14F-4D97-AF65-F5344CB8AC3E}">
        <p14:creationId xmlns:p14="http://schemas.microsoft.com/office/powerpoint/2010/main" val="3025362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 Pipeline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8" name="Picture 7">
            <a:extLst>
              <a:ext uri="{FF2B5EF4-FFF2-40B4-BE49-F238E27FC236}">
                <a16:creationId xmlns:a16="http://schemas.microsoft.com/office/drawing/2014/main" id="{0B2B84A5-B6E1-104F-A351-BF5280A473FE}"/>
              </a:ext>
            </a:extLst>
          </p:cNvPr>
          <p:cNvPicPr>
            <a:picLocks noChangeAspect="1"/>
          </p:cNvPicPr>
          <p:nvPr/>
        </p:nvPicPr>
        <p:blipFill>
          <a:blip r:embed="rId3"/>
          <a:stretch>
            <a:fillRect/>
          </a:stretch>
        </p:blipFill>
        <p:spPr>
          <a:xfrm>
            <a:off x="1112520" y="673100"/>
            <a:ext cx="10088880" cy="4779636"/>
          </a:xfrm>
          <a:prstGeom prst="rect">
            <a:avLst/>
          </a:prstGeom>
        </p:spPr>
      </p:pic>
      <p:sp>
        <p:nvSpPr>
          <p:cNvPr id="9" name="TextBox 8">
            <a:extLst>
              <a:ext uri="{FF2B5EF4-FFF2-40B4-BE49-F238E27FC236}">
                <a16:creationId xmlns:a16="http://schemas.microsoft.com/office/drawing/2014/main" id="{FF42B958-BA56-5446-AC91-F1EC207F90EA}"/>
              </a:ext>
            </a:extLst>
          </p:cNvPr>
          <p:cNvSpPr txBox="1"/>
          <p:nvPr/>
        </p:nvSpPr>
        <p:spPr>
          <a:xfrm>
            <a:off x="474562" y="5745480"/>
            <a:ext cx="9888639"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https://</a:t>
            </a:r>
            <a:r>
              <a:rPr lang="en-US" sz="2000" b="1" dirty="0" err="1">
                <a:latin typeface="Arial" panose="020B0604020202020204" pitchFamily="34" charset="0"/>
                <a:cs typeface="Arial" panose="020B0604020202020204" pitchFamily="34" charset="0"/>
              </a:rPr>
              <a:t>docs.mongodb.com</a:t>
            </a:r>
            <a:r>
              <a:rPr lang="en-US" sz="2000" b="1" dirty="0">
                <a:latin typeface="Arial" panose="020B0604020202020204" pitchFamily="34" charset="0"/>
                <a:cs typeface="Arial" panose="020B0604020202020204" pitchFamily="34" charset="0"/>
              </a:rPr>
              <a:t>/manual/reference/operator/aggregation-pipeline/</a:t>
            </a:r>
          </a:p>
        </p:txBody>
      </p:sp>
    </p:spTree>
    <p:extLst>
      <p:ext uri="{BB962C8B-B14F-4D97-AF65-F5344CB8AC3E}">
        <p14:creationId xmlns:p14="http://schemas.microsoft.com/office/powerpoint/2010/main" val="4109556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Aggregate Commands - </a:t>
            </a:r>
            <a:r>
              <a:rPr lang="en-US" sz="2400" b="1" dirty="0">
                <a:solidFill>
                  <a:schemeClr val="tx1">
                    <a:lumMod val="75000"/>
                    <a:lumOff val="25000"/>
                  </a:schemeClr>
                </a:solidFill>
              </a:rPr>
              <a:t>Count(), Distinct(), Group()</a:t>
            </a:r>
          </a:p>
          <a:p>
            <a:pPr marL="754063" lvl="1" indent="-342900">
              <a:buFont typeface="Arial" panose="020B0604020202020204" pitchFamily="34" charset="0"/>
              <a:buChar char="•"/>
            </a:pPr>
            <a:r>
              <a:rPr lang="en-US" sz="2400" dirty="0">
                <a:solidFill>
                  <a:schemeClr val="tx1">
                    <a:lumMod val="75000"/>
                    <a:lumOff val="25000"/>
                  </a:schemeClr>
                </a:solidFill>
              </a:rPr>
              <a:t>Aggregation framework </a:t>
            </a:r>
          </a:p>
          <a:p>
            <a:pPr marL="754063" lvl="1" indent="-342900">
              <a:buFont typeface="Arial" panose="020B0604020202020204" pitchFamily="34" charset="0"/>
              <a:buChar char="•"/>
            </a:pPr>
            <a:r>
              <a:rPr lang="en-US" sz="2400" b="1" dirty="0">
                <a:solidFill>
                  <a:schemeClr val="accent5">
                    <a:lumMod val="75000"/>
                  </a:schemeClr>
                </a:solidFill>
              </a:rPr>
              <a:t>Count() </a:t>
            </a:r>
            <a:r>
              <a:rPr lang="en-US" sz="2400" dirty="0">
                <a:solidFill>
                  <a:schemeClr val="tx1">
                    <a:lumMod val="75000"/>
                    <a:lumOff val="25000"/>
                  </a:schemeClr>
                </a:solidFill>
              </a:rPr>
              <a:t>– returns the number of documents</a:t>
            </a:r>
          </a:p>
          <a:p>
            <a:pPr marL="754063" lvl="1"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36DDF06C-ECC1-2141-BCED-172FE85B7D60}"/>
              </a:ext>
            </a:extLst>
          </p:cNvPr>
          <p:cNvPicPr>
            <a:picLocks noChangeAspect="1"/>
          </p:cNvPicPr>
          <p:nvPr/>
        </p:nvPicPr>
        <p:blipFill>
          <a:blip r:embed="rId3"/>
          <a:stretch>
            <a:fillRect/>
          </a:stretch>
        </p:blipFill>
        <p:spPr>
          <a:xfrm>
            <a:off x="219437" y="2250071"/>
            <a:ext cx="7239000" cy="876300"/>
          </a:xfrm>
          <a:prstGeom prst="rect">
            <a:avLst/>
          </a:prstGeom>
        </p:spPr>
      </p:pic>
      <p:pic>
        <p:nvPicPr>
          <p:cNvPr id="7" name="Picture 6">
            <a:extLst>
              <a:ext uri="{FF2B5EF4-FFF2-40B4-BE49-F238E27FC236}">
                <a16:creationId xmlns:a16="http://schemas.microsoft.com/office/drawing/2014/main" id="{2F79FD2B-04C4-AA41-B02D-93ADE797AB50}"/>
              </a:ext>
            </a:extLst>
          </p:cNvPr>
          <p:cNvPicPr>
            <a:picLocks noChangeAspect="1"/>
          </p:cNvPicPr>
          <p:nvPr/>
        </p:nvPicPr>
        <p:blipFill>
          <a:blip r:embed="rId4"/>
          <a:stretch>
            <a:fillRect/>
          </a:stretch>
        </p:blipFill>
        <p:spPr>
          <a:xfrm>
            <a:off x="81023" y="3266564"/>
            <a:ext cx="12014521" cy="826146"/>
          </a:xfrm>
          <a:prstGeom prst="rect">
            <a:avLst/>
          </a:prstGeom>
        </p:spPr>
      </p:pic>
      <p:pic>
        <p:nvPicPr>
          <p:cNvPr id="8" name="Picture 7">
            <a:extLst>
              <a:ext uri="{FF2B5EF4-FFF2-40B4-BE49-F238E27FC236}">
                <a16:creationId xmlns:a16="http://schemas.microsoft.com/office/drawing/2014/main" id="{5B00D2B4-0715-5443-ACC9-411A0763AE18}"/>
              </a:ext>
            </a:extLst>
          </p:cNvPr>
          <p:cNvPicPr>
            <a:picLocks noChangeAspect="1"/>
          </p:cNvPicPr>
          <p:nvPr/>
        </p:nvPicPr>
        <p:blipFill>
          <a:blip r:embed="rId5"/>
          <a:stretch>
            <a:fillRect/>
          </a:stretch>
        </p:blipFill>
        <p:spPr>
          <a:xfrm>
            <a:off x="1155" y="3878120"/>
            <a:ext cx="11897620" cy="989381"/>
          </a:xfrm>
          <a:prstGeom prst="rect">
            <a:avLst/>
          </a:prstGeom>
        </p:spPr>
      </p:pic>
    </p:spTree>
    <p:extLst>
      <p:ext uri="{BB962C8B-B14F-4D97-AF65-F5344CB8AC3E}">
        <p14:creationId xmlns:p14="http://schemas.microsoft.com/office/powerpoint/2010/main" val="2921549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$lookup</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7" name="Picture 6">
            <a:extLst>
              <a:ext uri="{FF2B5EF4-FFF2-40B4-BE49-F238E27FC236}">
                <a16:creationId xmlns:a16="http://schemas.microsoft.com/office/drawing/2014/main" id="{16F25BB4-C14C-8547-98CC-E9CD7ED00687}"/>
              </a:ext>
            </a:extLst>
          </p:cNvPr>
          <p:cNvPicPr>
            <a:picLocks noChangeAspect="1"/>
          </p:cNvPicPr>
          <p:nvPr/>
        </p:nvPicPr>
        <p:blipFill>
          <a:blip r:embed="rId3"/>
          <a:stretch>
            <a:fillRect/>
          </a:stretch>
        </p:blipFill>
        <p:spPr>
          <a:xfrm>
            <a:off x="1493520" y="670561"/>
            <a:ext cx="7757160" cy="4831080"/>
          </a:xfrm>
          <a:prstGeom prst="rect">
            <a:avLst/>
          </a:prstGeom>
        </p:spPr>
      </p:pic>
      <p:sp>
        <p:nvSpPr>
          <p:cNvPr id="5" name="TextBox 4">
            <a:extLst>
              <a:ext uri="{FF2B5EF4-FFF2-40B4-BE49-F238E27FC236}">
                <a16:creationId xmlns:a16="http://schemas.microsoft.com/office/drawing/2014/main" id="{24C742A2-3DC0-BC4C-8C47-84EAA0DD0D8F}"/>
              </a:ext>
            </a:extLst>
          </p:cNvPr>
          <p:cNvSpPr txBox="1"/>
          <p:nvPr/>
        </p:nvSpPr>
        <p:spPr>
          <a:xfrm>
            <a:off x="474562" y="5882640"/>
            <a:ext cx="9461918" cy="369332"/>
          </a:xfrm>
          <a:prstGeom prst="rect">
            <a:avLst/>
          </a:prstGeom>
          <a:noFill/>
        </p:spPr>
        <p:txBody>
          <a:bodyPr wrap="square" rtlCol="0">
            <a:spAutoFit/>
          </a:bodyPr>
          <a:lstStyle/>
          <a:p>
            <a:r>
              <a:rPr lang="en-US" dirty="0">
                <a:hlinkClick r:id="rId4">
                  <a:extLst>
                    <a:ext uri="{A12FA001-AC4F-418D-AE19-62706E023703}">
                      <ahyp:hlinkClr xmlns:ahyp="http://schemas.microsoft.com/office/drawing/2018/hyperlinkcolor" val="tx"/>
                    </a:ext>
                  </a:extLst>
                </a:hlinkClick>
              </a:rPr>
              <a:t>https://docs.mongodb.com/manual/reference/operator/aggregation/lookup/</a:t>
            </a:r>
            <a:endParaRPr lang="en-US" dirty="0"/>
          </a:p>
        </p:txBody>
      </p:sp>
    </p:spTree>
    <p:extLst>
      <p:ext uri="{BB962C8B-B14F-4D97-AF65-F5344CB8AC3E}">
        <p14:creationId xmlns:p14="http://schemas.microsoft.com/office/powerpoint/2010/main" val="3753277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$lookup</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TextBox 4">
            <a:extLst>
              <a:ext uri="{FF2B5EF4-FFF2-40B4-BE49-F238E27FC236}">
                <a16:creationId xmlns:a16="http://schemas.microsoft.com/office/drawing/2014/main" id="{24C742A2-3DC0-BC4C-8C47-84EAA0DD0D8F}"/>
              </a:ext>
            </a:extLst>
          </p:cNvPr>
          <p:cNvSpPr txBox="1"/>
          <p:nvPr/>
        </p:nvSpPr>
        <p:spPr>
          <a:xfrm>
            <a:off x="474562" y="5882640"/>
            <a:ext cx="9461918" cy="369332"/>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https://docs.mongodb.com/manual/reference/operator/aggregation/lookup/</a:t>
            </a:r>
            <a:endParaRPr lang="en-US" dirty="0"/>
          </a:p>
        </p:txBody>
      </p:sp>
      <p:pic>
        <p:nvPicPr>
          <p:cNvPr id="4" name="Picture 3">
            <a:extLst>
              <a:ext uri="{FF2B5EF4-FFF2-40B4-BE49-F238E27FC236}">
                <a16:creationId xmlns:a16="http://schemas.microsoft.com/office/drawing/2014/main" id="{5B5F2168-E583-D640-8C8A-EB14EFA6061C}"/>
              </a:ext>
            </a:extLst>
          </p:cNvPr>
          <p:cNvPicPr>
            <a:picLocks noChangeAspect="1"/>
          </p:cNvPicPr>
          <p:nvPr/>
        </p:nvPicPr>
        <p:blipFill>
          <a:blip r:embed="rId4"/>
          <a:stretch>
            <a:fillRect/>
          </a:stretch>
        </p:blipFill>
        <p:spPr>
          <a:xfrm>
            <a:off x="2575888" y="914400"/>
            <a:ext cx="6965779" cy="4236720"/>
          </a:xfrm>
          <a:prstGeom prst="rect">
            <a:avLst/>
          </a:prstGeom>
        </p:spPr>
      </p:pic>
    </p:spTree>
    <p:extLst>
      <p:ext uri="{BB962C8B-B14F-4D97-AF65-F5344CB8AC3E}">
        <p14:creationId xmlns:p14="http://schemas.microsoft.com/office/powerpoint/2010/main" val="358366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 Commands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b="1" dirty="0">
                <a:solidFill>
                  <a:schemeClr val="accent5">
                    <a:lumMod val="75000"/>
                  </a:schemeClr>
                </a:solidFill>
              </a:rPr>
              <a:t>Distinct() </a:t>
            </a:r>
            <a:r>
              <a:rPr lang="en-US" sz="2400" dirty="0">
                <a:solidFill>
                  <a:schemeClr val="tx1">
                    <a:lumMod val="75000"/>
                    <a:lumOff val="25000"/>
                  </a:schemeClr>
                </a:solidFill>
              </a:rPr>
              <a:t>– retrieve unique values </a:t>
            </a:r>
          </a:p>
          <a:p>
            <a:pPr marL="754063" lvl="1"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pic>
        <p:nvPicPr>
          <p:cNvPr id="6" name="Picture 5">
            <a:extLst>
              <a:ext uri="{FF2B5EF4-FFF2-40B4-BE49-F238E27FC236}">
                <a16:creationId xmlns:a16="http://schemas.microsoft.com/office/drawing/2014/main" id="{780E24B1-B3CE-384D-B87D-107F5BE77663}"/>
              </a:ext>
            </a:extLst>
          </p:cNvPr>
          <p:cNvPicPr>
            <a:picLocks noChangeAspect="1"/>
          </p:cNvPicPr>
          <p:nvPr/>
        </p:nvPicPr>
        <p:blipFill>
          <a:blip r:embed="rId3"/>
          <a:stretch>
            <a:fillRect/>
          </a:stretch>
        </p:blipFill>
        <p:spPr>
          <a:xfrm>
            <a:off x="1286638" y="2172160"/>
            <a:ext cx="9879425" cy="1207647"/>
          </a:xfrm>
          <a:prstGeom prst="rect">
            <a:avLst/>
          </a:prstGeom>
        </p:spPr>
      </p:pic>
    </p:spTree>
    <p:extLst>
      <p:ext uri="{BB962C8B-B14F-4D97-AF65-F5344CB8AC3E}">
        <p14:creationId xmlns:p14="http://schemas.microsoft.com/office/powerpoint/2010/main" val="139510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 Commands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b="1" dirty="0">
                <a:solidFill>
                  <a:schemeClr val="tx1">
                    <a:lumMod val="75000"/>
                    <a:lumOff val="25000"/>
                  </a:schemeClr>
                </a:solidFill>
              </a:rPr>
              <a:t>Group() </a:t>
            </a:r>
            <a:r>
              <a:rPr lang="en-US" sz="2400" dirty="0">
                <a:solidFill>
                  <a:schemeClr val="tx1">
                    <a:lumMod val="75000"/>
                    <a:lumOff val="25000"/>
                  </a:schemeClr>
                </a:solidFill>
              </a:rPr>
              <a:t>– for grouping results</a:t>
            </a:r>
          </a:p>
          <a:p>
            <a:pPr marL="1119188" lvl="2" indent="-342900">
              <a:buFont typeface="Arial" panose="020B0604020202020204" pitchFamily="34" charset="0"/>
              <a:buChar char="•"/>
            </a:pPr>
            <a:r>
              <a:rPr lang="en-US" sz="2400" dirty="0">
                <a:solidFill>
                  <a:schemeClr val="accent5">
                    <a:lumMod val="75000"/>
                  </a:schemeClr>
                </a:solidFill>
              </a:rPr>
              <a:t>Similar to GROUP BY in MySQL</a:t>
            </a:r>
          </a:p>
          <a:p>
            <a:pPr marL="1119188" lvl="2" indent="-342900">
              <a:buFont typeface="Arial" panose="020B0604020202020204" pitchFamily="34" charset="0"/>
              <a:buChar char="•"/>
            </a:pPr>
            <a:r>
              <a:rPr lang="en-US" sz="2400" dirty="0">
                <a:solidFill>
                  <a:schemeClr val="accent5">
                    <a:lumMod val="75000"/>
                  </a:schemeClr>
                </a:solidFill>
              </a:rPr>
              <a:t>Returns array of grouped items</a:t>
            </a:r>
          </a:p>
          <a:p>
            <a:pPr marL="1119188" lvl="2" indent="-342900">
              <a:buFont typeface="Arial" panose="020B0604020202020204" pitchFamily="34" charset="0"/>
              <a:buChar char="•"/>
            </a:pPr>
            <a:r>
              <a:rPr lang="en-US" sz="2400" dirty="0">
                <a:solidFill>
                  <a:schemeClr val="accent5">
                    <a:lumMod val="75000"/>
                  </a:schemeClr>
                </a:solidFill>
              </a:rPr>
              <a:t>Takes three parameters: </a:t>
            </a:r>
            <a:r>
              <a:rPr lang="en-US" sz="2400" b="1" dirty="0">
                <a:solidFill>
                  <a:schemeClr val="accent5">
                    <a:lumMod val="75000"/>
                  </a:schemeClr>
                </a:solidFill>
              </a:rPr>
              <a:t>key, initial </a:t>
            </a:r>
            <a:r>
              <a:rPr lang="en-US" sz="2400" dirty="0">
                <a:solidFill>
                  <a:schemeClr val="accent5">
                    <a:lumMod val="75000"/>
                  </a:schemeClr>
                </a:solidFill>
              </a:rPr>
              <a:t>and </a:t>
            </a:r>
            <a:r>
              <a:rPr lang="en-US" sz="2400" b="1" dirty="0">
                <a:solidFill>
                  <a:schemeClr val="accent5">
                    <a:lumMod val="75000"/>
                  </a:schemeClr>
                </a:solidFill>
              </a:rPr>
              <a:t>reduce</a:t>
            </a:r>
          </a:p>
          <a:p>
            <a:pPr marL="1530350" lvl="3" indent="-342900">
              <a:buFont typeface="Arial" panose="020B0604020202020204" pitchFamily="34" charset="0"/>
              <a:buChar char="•"/>
            </a:pPr>
            <a:r>
              <a:rPr lang="en-US" sz="2400" b="1" dirty="0">
                <a:solidFill>
                  <a:srgbClr val="0070C0"/>
                </a:solidFill>
              </a:rPr>
              <a:t>Key – </a:t>
            </a:r>
            <a:r>
              <a:rPr lang="en-US" sz="2400" dirty="0">
                <a:solidFill>
                  <a:srgbClr val="0070C0"/>
                </a:solidFill>
              </a:rPr>
              <a:t>specifies which results to group</a:t>
            </a:r>
          </a:p>
          <a:p>
            <a:pPr marL="1530350" lvl="3" indent="-342900">
              <a:buFont typeface="Arial" panose="020B0604020202020204" pitchFamily="34" charset="0"/>
              <a:buChar char="•"/>
            </a:pPr>
            <a:r>
              <a:rPr lang="en-US" sz="2400" b="1" dirty="0">
                <a:solidFill>
                  <a:srgbClr val="0070C0"/>
                </a:solidFill>
              </a:rPr>
              <a:t>Initial – </a:t>
            </a:r>
            <a:r>
              <a:rPr lang="en-US" sz="2400" dirty="0">
                <a:solidFill>
                  <a:srgbClr val="0070C0"/>
                </a:solidFill>
              </a:rPr>
              <a:t>base number of items to start with</a:t>
            </a:r>
          </a:p>
          <a:p>
            <a:pPr marL="1530350" lvl="3" indent="-342900">
              <a:buFont typeface="Arial" panose="020B0604020202020204" pitchFamily="34" charset="0"/>
              <a:buChar char="•"/>
            </a:pPr>
            <a:r>
              <a:rPr lang="en-US" sz="2400" b="1" dirty="0">
                <a:solidFill>
                  <a:srgbClr val="0070C0"/>
                </a:solidFill>
              </a:rPr>
              <a:t>Reduce – </a:t>
            </a:r>
            <a:r>
              <a:rPr lang="en-US" sz="2400" dirty="0">
                <a:solidFill>
                  <a:srgbClr val="0070C0"/>
                </a:solidFill>
              </a:rPr>
              <a:t>groups all similar items together</a:t>
            </a:r>
            <a:endParaRPr lang="en-US" sz="2400" b="1" dirty="0">
              <a:solidFill>
                <a:srgbClr val="0070C0"/>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spTree>
    <p:extLst>
      <p:ext uri="{BB962C8B-B14F-4D97-AF65-F5344CB8AC3E}">
        <p14:creationId xmlns:p14="http://schemas.microsoft.com/office/powerpoint/2010/main" val="230926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Aggregation Commands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7" name="Picture 6">
            <a:extLst>
              <a:ext uri="{FF2B5EF4-FFF2-40B4-BE49-F238E27FC236}">
                <a16:creationId xmlns:a16="http://schemas.microsoft.com/office/drawing/2014/main" id="{A031EF62-CA45-F94E-83DE-F72B87CAD57C}"/>
              </a:ext>
            </a:extLst>
          </p:cNvPr>
          <p:cNvPicPr>
            <a:picLocks noChangeAspect="1"/>
          </p:cNvPicPr>
          <p:nvPr/>
        </p:nvPicPr>
        <p:blipFill>
          <a:blip r:embed="rId3"/>
          <a:stretch>
            <a:fillRect/>
          </a:stretch>
        </p:blipFill>
        <p:spPr>
          <a:xfrm>
            <a:off x="573268" y="914400"/>
            <a:ext cx="7818378" cy="1338592"/>
          </a:xfrm>
          <a:prstGeom prst="rect">
            <a:avLst/>
          </a:prstGeom>
        </p:spPr>
      </p:pic>
      <p:pic>
        <p:nvPicPr>
          <p:cNvPr id="9" name="Picture 8">
            <a:extLst>
              <a:ext uri="{FF2B5EF4-FFF2-40B4-BE49-F238E27FC236}">
                <a16:creationId xmlns:a16="http://schemas.microsoft.com/office/drawing/2014/main" id="{2EC16614-981C-714D-A264-EFD2DC10778F}"/>
              </a:ext>
            </a:extLst>
          </p:cNvPr>
          <p:cNvPicPr>
            <a:picLocks noChangeAspect="1"/>
          </p:cNvPicPr>
          <p:nvPr/>
        </p:nvPicPr>
        <p:blipFill>
          <a:blip r:embed="rId4"/>
          <a:stretch>
            <a:fillRect/>
          </a:stretch>
        </p:blipFill>
        <p:spPr>
          <a:xfrm>
            <a:off x="-1" y="2133600"/>
            <a:ext cx="10613985" cy="3283352"/>
          </a:xfrm>
          <a:prstGeom prst="rect">
            <a:avLst/>
          </a:prstGeom>
        </p:spPr>
      </p:pic>
    </p:spTree>
    <p:extLst>
      <p:ext uri="{BB962C8B-B14F-4D97-AF65-F5344CB8AC3E}">
        <p14:creationId xmlns:p14="http://schemas.microsoft.com/office/powerpoint/2010/main" val="56607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Retrieving a Document with </a:t>
            </a:r>
            <a:r>
              <a:rPr lang="en-US" sz="2800" b="1" dirty="0">
                <a:solidFill>
                  <a:schemeClr val="tx1">
                    <a:lumMod val="65000"/>
                    <a:lumOff val="35000"/>
                  </a:schemeClr>
                </a:solidFill>
                <a:latin typeface="Arial" panose="020B0604020202020204" pitchFamily="34" charset="0"/>
                <a:cs typeface="Arial" panose="020B0604020202020204" pitchFamily="34" charset="0"/>
              </a:rPr>
              <a:t>$slice</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Use</a:t>
            </a:r>
            <a:r>
              <a:rPr lang="en-US" sz="2400" b="1" dirty="0">
                <a:solidFill>
                  <a:schemeClr val="tx1">
                    <a:lumMod val="75000"/>
                    <a:lumOff val="25000"/>
                  </a:schemeClr>
                </a:solidFill>
              </a:rPr>
              <a:t> $slice </a:t>
            </a:r>
            <a:r>
              <a:rPr lang="en-US" sz="2400" dirty="0">
                <a:solidFill>
                  <a:schemeClr val="tx1">
                    <a:lumMod val="75000"/>
                    <a:lumOff val="25000"/>
                  </a:schemeClr>
                </a:solidFill>
              </a:rPr>
              <a:t>operator to retrieve document that includes specific area from an array in that document</a:t>
            </a:r>
          </a:p>
          <a:p>
            <a:pPr marL="1119188" lvl="2" indent="-342900">
              <a:buFont typeface="Arial" panose="020B0604020202020204" pitchFamily="34" charset="0"/>
              <a:buChar char="•"/>
            </a:pPr>
            <a:r>
              <a:rPr lang="en-US" sz="2400" dirty="0">
                <a:solidFill>
                  <a:schemeClr val="accent5">
                    <a:lumMod val="75000"/>
                  </a:schemeClr>
                </a:solidFill>
              </a:rPr>
              <a:t>Useful in limiting set of items</a:t>
            </a:r>
          </a:p>
          <a:p>
            <a:pPr marL="1119188" lvl="2" indent="-342900">
              <a:buFont typeface="Arial" panose="020B0604020202020204" pitchFamily="34" charset="0"/>
              <a:buChar char="•"/>
            </a:pPr>
            <a:r>
              <a:rPr lang="en-US" sz="2400" dirty="0">
                <a:solidFill>
                  <a:schemeClr val="accent5">
                    <a:lumMod val="75000"/>
                  </a:schemeClr>
                </a:solidFill>
              </a:rPr>
              <a:t>Can retrieve results </a:t>
            </a:r>
            <a:r>
              <a:rPr lang="en-US" sz="2400" b="1" i="1" dirty="0">
                <a:solidFill>
                  <a:schemeClr val="accent5">
                    <a:lumMod val="75000"/>
                  </a:schemeClr>
                </a:solidFill>
              </a:rPr>
              <a:t>n</a:t>
            </a:r>
            <a:r>
              <a:rPr lang="en-US" sz="2400" b="1" dirty="0">
                <a:solidFill>
                  <a:schemeClr val="accent5">
                    <a:lumMod val="75000"/>
                  </a:schemeClr>
                </a:solidFill>
              </a:rPr>
              <a:t> </a:t>
            </a:r>
            <a:r>
              <a:rPr lang="en-US" sz="2400" dirty="0">
                <a:solidFill>
                  <a:schemeClr val="accent5">
                    <a:lumMod val="75000"/>
                  </a:schemeClr>
                </a:solidFill>
              </a:rPr>
              <a:t>items per page (</a:t>
            </a:r>
            <a:r>
              <a:rPr lang="en-US" sz="2400" b="1" dirty="0">
                <a:solidFill>
                  <a:schemeClr val="accent5">
                    <a:lumMod val="75000"/>
                  </a:schemeClr>
                </a:solidFill>
              </a:rPr>
              <a:t>paging</a:t>
            </a:r>
            <a:r>
              <a:rPr lang="en-US" sz="2400" dirty="0">
                <a:solidFill>
                  <a:schemeClr val="accent5">
                    <a:lumMod val="75000"/>
                  </a:schemeClr>
                </a:solidFill>
              </a:rPr>
              <a:t>) </a:t>
            </a:r>
          </a:p>
          <a:p>
            <a:pPr marL="754063" lvl="1" indent="-342900">
              <a:buFont typeface="Arial" panose="020B0604020202020204" pitchFamily="34" charset="0"/>
              <a:buChar char="•"/>
            </a:pP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0C13BDEB-E26C-B541-A312-20F9765D2BB9}"/>
              </a:ext>
            </a:extLst>
          </p:cNvPr>
          <p:cNvPicPr>
            <a:picLocks noChangeAspect="1"/>
          </p:cNvPicPr>
          <p:nvPr/>
        </p:nvPicPr>
        <p:blipFill>
          <a:blip r:embed="rId3"/>
          <a:stretch>
            <a:fillRect/>
          </a:stretch>
        </p:blipFill>
        <p:spPr>
          <a:xfrm>
            <a:off x="609601" y="2643103"/>
            <a:ext cx="9753600" cy="1168400"/>
          </a:xfrm>
          <a:prstGeom prst="rect">
            <a:avLst/>
          </a:prstGeom>
        </p:spPr>
      </p:pic>
      <p:pic>
        <p:nvPicPr>
          <p:cNvPr id="6" name="Picture 5">
            <a:extLst>
              <a:ext uri="{FF2B5EF4-FFF2-40B4-BE49-F238E27FC236}">
                <a16:creationId xmlns:a16="http://schemas.microsoft.com/office/drawing/2014/main" id="{8A8197AB-EB9E-2149-9070-5FE031D23206}"/>
              </a:ext>
            </a:extLst>
          </p:cNvPr>
          <p:cNvPicPr>
            <a:picLocks noChangeAspect="1"/>
          </p:cNvPicPr>
          <p:nvPr/>
        </p:nvPicPr>
        <p:blipFill>
          <a:blip r:embed="rId4"/>
          <a:stretch>
            <a:fillRect/>
          </a:stretch>
        </p:blipFill>
        <p:spPr>
          <a:xfrm>
            <a:off x="887395" y="3906435"/>
            <a:ext cx="9969500" cy="1384300"/>
          </a:xfrm>
          <a:prstGeom prst="rect">
            <a:avLst/>
          </a:prstGeom>
        </p:spPr>
      </p:pic>
    </p:spTree>
    <p:extLst>
      <p:ext uri="{BB962C8B-B14F-4D97-AF65-F5344CB8AC3E}">
        <p14:creationId xmlns:p14="http://schemas.microsoft.com/office/powerpoint/2010/main" val="413125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Filtering Results with </a:t>
            </a:r>
            <a:r>
              <a:rPr lang="en-US" sz="2800" b="1" dirty="0">
                <a:solidFill>
                  <a:schemeClr val="tx1">
                    <a:lumMod val="65000"/>
                    <a:lumOff val="35000"/>
                  </a:schemeClr>
                </a:solidFill>
                <a:latin typeface="Arial" panose="020B0604020202020204" pitchFamily="34" charset="0"/>
                <a:cs typeface="Arial" panose="020B0604020202020204" pitchFamily="34" charset="0"/>
              </a:rPr>
              <a:t>$size</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Use</a:t>
            </a:r>
            <a:r>
              <a:rPr lang="en-US" sz="2400" b="1" dirty="0">
                <a:solidFill>
                  <a:schemeClr val="tx1">
                    <a:lumMod val="75000"/>
                    <a:lumOff val="25000"/>
                  </a:schemeClr>
                </a:solidFill>
              </a:rPr>
              <a:t> $size </a:t>
            </a:r>
            <a:r>
              <a:rPr lang="en-US" sz="2400" dirty="0">
                <a:solidFill>
                  <a:schemeClr val="tx1">
                    <a:lumMod val="75000"/>
                    <a:lumOff val="25000"/>
                  </a:schemeClr>
                </a:solidFill>
              </a:rPr>
              <a:t>to filter results to match an array with the specified number of elements in it</a:t>
            </a:r>
          </a:p>
          <a:p>
            <a:pPr marL="1119188" lvl="2" indent="-342900">
              <a:buFont typeface="Arial" panose="020B0604020202020204" pitchFamily="34" charset="0"/>
              <a:buChar char="•"/>
            </a:pPr>
            <a:r>
              <a:rPr lang="en-US" sz="2400" dirty="0">
                <a:solidFill>
                  <a:schemeClr val="accent5">
                    <a:lumMod val="75000"/>
                  </a:schemeClr>
                </a:solidFill>
              </a:rPr>
              <a:t>Cannot use $size operator to find a range of sizes </a:t>
            </a:r>
          </a:p>
          <a:p>
            <a:pPr lvl="1"/>
            <a:r>
              <a:rPr lang="en-US" sz="2400" dirty="0">
                <a:solidFill>
                  <a:schemeClr val="accent5">
                    <a:lumMod val="75000"/>
                  </a:schemeClr>
                </a:solidFill>
              </a:rPr>
              <a:t>	</a:t>
            </a: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6A49DAD3-A98E-BA4D-BDFF-7D9FFE5081E8}"/>
              </a:ext>
            </a:extLst>
          </p:cNvPr>
          <p:cNvPicPr>
            <a:picLocks noChangeAspect="1"/>
          </p:cNvPicPr>
          <p:nvPr/>
        </p:nvPicPr>
        <p:blipFill>
          <a:blip r:embed="rId3"/>
          <a:stretch>
            <a:fillRect/>
          </a:stretch>
        </p:blipFill>
        <p:spPr>
          <a:xfrm>
            <a:off x="991577" y="2097237"/>
            <a:ext cx="8808915" cy="3346178"/>
          </a:xfrm>
          <a:prstGeom prst="rect">
            <a:avLst/>
          </a:prstGeom>
        </p:spPr>
      </p:pic>
    </p:spTree>
    <p:extLst>
      <p:ext uri="{BB962C8B-B14F-4D97-AF65-F5344CB8AC3E}">
        <p14:creationId xmlns:p14="http://schemas.microsoft.com/office/powerpoint/2010/main" val="82664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Return specific object with </a:t>
            </a:r>
            <a:r>
              <a:rPr lang="en-US" sz="2800" b="1" dirty="0">
                <a:solidFill>
                  <a:schemeClr val="tx1">
                    <a:lumMod val="65000"/>
                    <a:lumOff val="35000"/>
                  </a:schemeClr>
                </a:solidFill>
                <a:latin typeface="Arial" panose="020B0604020202020204" pitchFamily="34" charset="0"/>
                <a:cs typeface="Arial" panose="020B0604020202020204" pitchFamily="34" charset="0"/>
              </a:rPr>
              <a:t>$exists</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810228"/>
            <a:ext cx="10926501" cy="4832067"/>
          </a:xfrm>
        </p:spPr>
        <p:txBody>
          <a:bodyPr>
            <a:normAutofit/>
          </a:bodyPr>
          <a:lstStyle/>
          <a:p>
            <a:pPr marL="754063" lvl="1" indent="-342900">
              <a:buFont typeface="Arial" panose="020B0604020202020204" pitchFamily="34" charset="0"/>
              <a:buChar char="•"/>
            </a:pPr>
            <a:r>
              <a:rPr lang="en-US" sz="2400" dirty="0">
                <a:solidFill>
                  <a:schemeClr val="tx1">
                    <a:lumMod val="75000"/>
                    <a:lumOff val="25000"/>
                  </a:schemeClr>
                </a:solidFill>
              </a:rPr>
              <a:t>Use</a:t>
            </a:r>
            <a:r>
              <a:rPr lang="en-US" sz="2400" b="1" dirty="0">
                <a:solidFill>
                  <a:schemeClr val="tx1">
                    <a:lumMod val="75000"/>
                    <a:lumOff val="25000"/>
                  </a:schemeClr>
                </a:solidFill>
              </a:rPr>
              <a:t> $exists </a:t>
            </a:r>
            <a:r>
              <a:rPr lang="en-US" sz="2400" dirty="0">
                <a:solidFill>
                  <a:schemeClr val="tx1">
                    <a:lumMod val="75000"/>
                    <a:lumOff val="25000"/>
                  </a:schemeClr>
                </a:solidFill>
              </a:rPr>
              <a:t>to return specific object if a specified field is either missing or found</a:t>
            </a:r>
          </a:p>
          <a:p>
            <a:pPr marL="1119188" lvl="2" indent="-342900">
              <a:buFont typeface="Arial" panose="020B0604020202020204" pitchFamily="34" charset="0"/>
              <a:buChar char="•"/>
            </a:pPr>
            <a:r>
              <a:rPr lang="en-US" sz="2400" dirty="0">
                <a:solidFill>
                  <a:schemeClr val="accent5">
                    <a:lumMod val="75000"/>
                  </a:schemeClr>
                </a:solidFill>
              </a:rPr>
              <a:t>Cannot use index if using $exists</a:t>
            </a:r>
          </a:p>
          <a:p>
            <a:pPr lvl="1"/>
            <a:r>
              <a:rPr lang="en-US" sz="2400" dirty="0">
                <a:solidFill>
                  <a:schemeClr val="accent5">
                    <a:lumMod val="75000"/>
                  </a:schemeClr>
                </a:solidFill>
              </a:rPr>
              <a:t>	</a:t>
            </a:r>
            <a:endParaRPr lang="en-US" sz="2400" dirty="0">
              <a:solidFill>
                <a:schemeClr val="tx1">
                  <a:lumMod val="75000"/>
                  <a:lumOff val="25000"/>
                </a:schemeClr>
              </a:solidFill>
            </a:endParaRPr>
          </a:p>
          <a:p>
            <a:pPr marL="754063" lvl="1" indent="-342900">
              <a:buFont typeface="Arial" panose="020B0604020202020204" pitchFamily="34" charset="0"/>
              <a:buChar char="•"/>
            </a:pPr>
            <a:endParaRPr lang="en-US" sz="2400" dirty="0">
              <a:solidFill>
                <a:schemeClr val="tx1">
                  <a:lumMod val="75000"/>
                  <a:lumOff val="25000"/>
                </a:schemeClr>
              </a:solidFill>
            </a:endParaRPr>
          </a:p>
          <a:p>
            <a:pPr lvl="2"/>
            <a:endParaRPr lang="en-US" sz="2400" dirty="0">
              <a:solidFill>
                <a:schemeClr val="tx1">
                  <a:lumMod val="75000"/>
                  <a:lumOff val="25000"/>
                </a:schemeClr>
              </a:solidFill>
            </a:endParaRPr>
          </a:p>
        </p:txBody>
      </p:sp>
      <p:pic>
        <p:nvPicPr>
          <p:cNvPr id="6" name="Picture 5">
            <a:extLst>
              <a:ext uri="{FF2B5EF4-FFF2-40B4-BE49-F238E27FC236}">
                <a16:creationId xmlns:a16="http://schemas.microsoft.com/office/drawing/2014/main" id="{248C87E7-1AB0-2243-AA0F-FF61B5FC9F50}"/>
              </a:ext>
            </a:extLst>
          </p:cNvPr>
          <p:cNvPicPr>
            <a:picLocks noChangeAspect="1"/>
          </p:cNvPicPr>
          <p:nvPr/>
        </p:nvPicPr>
        <p:blipFill>
          <a:blip r:embed="rId3"/>
          <a:stretch>
            <a:fillRect/>
          </a:stretch>
        </p:blipFill>
        <p:spPr>
          <a:xfrm>
            <a:off x="758386" y="2513881"/>
            <a:ext cx="10503781" cy="792026"/>
          </a:xfrm>
          <a:prstGeom prst="rect">
            <a:avLst/>
          </a:prstGeom>
        </p:spPr>
      </p:pic>
      <p:pic>
        <p:nvPicPr>
          <p:cNvPr id="7" name="Picture 6">
            <a:extLst>
              <a:ext uri="{FF2B5EF4-FFF2-40B4-BE49-F238E27FC236}">
                <a16:creationId xmlns:a16="http://schemas.microsoft.com/office/drawing/2014/main" id="{D1F2ABCB-58BB-614C-9AC8-14864BB302EC}"/>
              </a:ext>
            </a:extLst>
          </p:cNvPr>
          <p:cNvPicPr>
            <a:picLocks noChangeAspect="1"/>
          </p:cNvPicPr>
          <p:nvPr/>
        </p:nvPicPr>
        <p:blipFill>
          <a:blip r:embed="rId4"/>
          <a:stretch>
            <a:fillRect/>
          </a:stretch>
        </p:blipFill>
        <p:spPr>
          <a:xfrm>
            <a:off x="1132253" y="3915300"/>
            <a:ext cx="9061709" cy="741106"/>
          </a:xfrm>
          <a:prstGeom prst="rect">
            <a:avLst/>
          </a:prstGeom>
        </p:spPr>
      </p:pic>
    </p:spTree>
    <p:extLst>
      <p:ext uri="{BB962C8B-B14F-4D97-AF65-F5344CB8AC3E}">
        <p14:creationId xmlns:p14="http://schemas.microsoft.com/office/powerpoint/2010/main" val="400651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Week 1 Review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942970"/>
            <a:ext cx="8294687" cy="4572000"/>
          </a:xfrm>
        </p:spPr>
        <p:txBody>
          <a:bodyPr>
            <a:normAutofit/>
          </a:bodyPr>
          <a:lstStyle/>
          <a:p>
            <a:pPr marL="457200" indent="-457200">
              <a:buFont typeface="Arial" panose="020B0604020202020204" pitchFamily="34" charset="0"/>
              <a:buChar char="•"/>
            </a:pPr>
            <a:r>
              <a:rPr lang="en-US" sz="2400" b="1" dirty="0"/>
              <a:t>MongoDB</a:t>
            </a:r>
            <a:r>
              <a:rPr lang="en-US" sz="2400" dirty="0"/>
              <a:t> – document-oriented database</a:t>
            </a:r>
          </a:p>
          <a:p>
            <a:pPr marL="868363" lvl="1" indent="-457200">
              <a:buFont typeface="Arial" panose="020B0604020202020204" pitchFamily="34" charset="0"/>
              <a:buChar char="•"/>
            </a:pPr>
            <a:r>
              <a:rPr lang="en-US" sz="2400" dirty="0">
                <a:solidFill>
                  <a:schemeClr val="accent5">
                    <a:lumMod val="75000"/>
                  </a:schemeClr>
                </a:solidFill>
              </a:rPr>
              <a:t>Easy scaling</a:t>
            </a:r>
          </a:p>
          <a:p>
            <a:pPr marL="868363" lvl="1" indent="-457200">
              <a:buFont typeface="Arial" panose="020B0604020202020204" pitchFamily="34" charset="0"/>
              <a:buChar char="•"/>
            </a:pPr>
            <a:r>
              <a:rPr lang="en-US" sz="2400" dirty="0">
                <a:solidFill>
                  <a:schemeClr val="accent5">
                    <a:lumMod val="75000"/>
                  </a:schemeClr>
                </a:solidFill>
              </a:rPr>
              <a:t>Designed to be general-purpose database </a:t>
            </a:r>
          </a:p>
          <a:p>
            <a:pPr marL="868363" lvl="1" indent="-457200">
              <a:buFont typeface="Arial" panose="020B0604020202020204" pitchFamily="34" charset="0"/>
              <a:buChar char="•"/>
            </a:pPr>
            <a:r>
              <a:rPr lang="en-US" sz="2400" dirty="0">
                <a:solidFill>
                  <a:schemeClr val="accent5">
                    <a:lumMod val="75000"/>
                  </a:schemeClr>
                </a:solidFill>
              </a:rPr>
              <a:t>Supports lots of features</a:t>
            </a:r>
          </a:p>
          <a:p>
            <a:pPr marL="1233488" lvl="2" indent="-457200">
              <a:buFont typeface="Arial" panose="020B0604020202020204" pitchFamily="34" charset="0"/>
              <a:buChar char="•"/>
            </a:pPr>
            <a:r>
              <a:rPr lang="en-US" dirty="0">
                <a:solidFill>
                  <a:srgbClr val="0070C0"/>
                </a:solidFill>
              </a:rPr>
              <a:t>Indexing</a:t>
            </a:r>
          </a:p>
          <a:p>
            <a:pPr marL="1233488" lvl="2" indent="-457200">
              <a:buFont typeface="Arial" panose="020B0604020202020204" pitchFamily="34" charset="0"/>
              <a:buChar char="•"/>
            </a:pPr>
            <a:r>
              <a:rPr lang="en-US" dirty="0">
                <a:solidFill>
                  <a:srgbClr val="0070C0"/>
                </a:solidFill>
              </a:rPr>
              <a:t>Aggregation</a:t>
            </a:r>
          </a:p>
          <a:p>
            <a:pPr marL="1233488" lvl="2" indent="-457200">
              <a:buFont typeface="Arial" panose="020B0604020202020204" pitchFamily="34" charset="0"/>
              <a:buChar char="•"/>
            </a:pPr>
            <a:r>
              <a:rPr lang="en-US" dirty="0">
                <a:solidFill>
                  <a:srgbClr val="0070C0"/>
                </a:solidFill>
              </a:rPr>
              <a:t>File storage</a:t>
            </a:r>
          </a:p>
        </p:txBody>
      </p:sp>
    </p:spTree>
    <p:extLst>
      <p:ext uri="{BB962C8B-B14F-4D97-AF65-F5344CB8AC3E}">
        <p14:creationId xmlns:p14="http://schemas.microsoft.com/office/powerpoint/2010/main" val="76367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4562" y="115746"/>
            <a:ext cx="10787605" cy="696565"/>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Relations in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8" name="Picture 7">
            <a:extLst>
              <a:ext uri="{FF2B5EF4-FFF2-40B4-BE49-F238E27FC236}">
                <a16:creationId xmlns:a16="http://schemas.microsoft.com/office/drawing/2014/main" id="{02499A3F-7A4B-CF4D-BD9C-65E9CB87FEBC}"/>
              </a:ext>
            </a:extLst>
          </p:cNvPr>
          <p:cNvPicPr>
            <a:picLocks noChangeAspect="1"/>
          </p:cNvPicPr>
          <p:nvPr/>
        </p:nvPicPr>
        <p:blipFill>
          <a:blip r:embed="rId3"/>
          <a:stretch>
            <a:fillRect/>
          </a:stretch>
        </p:blipFill>
        <p:spPr>
          <a:xfrm>
            <a:off x="474562" y="607791"/>
            <a:ext cx="10498238" cy="4797414"/>
          </a:xfrm>
          <a:prstGeom prst="rect">
            <a:avLst/>
          </a:prstGeom>
        </p:spPr>
      </p:pic>
    </p:spTree>
    <p:extLst>
      <p:ext uri="{BB962C8B-B14F-4D97-AF65-F5344CB8AC3E}">
        <p14:creationId xmlns:p14="http://schemas.microsoft.com/office/powerpoint/2010/main" val="1946131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12112" y="227933"/>
            <a:ext cx="8311008" cy="518827"/>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CRUD Operations </a:t>
            </a:r>
            <a:br>
              <a:rPr lang="en-US" sz="2800" dirty="0">
                <a:solidFill>
                  <a:schemeClr val="tx1">
                    <a:lumMod val="65000"/>
                    <a:lumOff val="35000"/>
                  </a:schemeClr>
                </a:solidFill>
                <a:latin typeface="Arial" panose="020B0604020202020204" pitchFamily="34" charset="0"/>
                <a:cs typeface="Arial" panose="020B0604020202020204" pitchFamily="34" charset="0"/>
              </a:rPr>
            </a:br>
            <a:br>
              <a:rPr lang="en-US" sz="2800" dirty="0">
                <a:solidFill>
                  <a:schemeClr val="tx1">
                    <a:lumMod val="65000"/>
                    <a:lumOff val="35000"/>
                  </a:schemeClr>
                </a:solidFill>
                <a:latin typeface="Arial" panose="020B0604020202020204" pitchFamily="34" charset="0"/>
                <a:cs typeface="Arial" panose="020B0604020202020204" pitchFamily="34" charset="0"/>
              </a:rPr>
            </a:br>
            <a:r>
              <a:rPr lang="en-US" sz="2800" dirty="0">
                <a:solidFill>
                  <a:schemeClr val="tx1">
                    <a:lumMod val="65000"/>
                    <a:lumOff val="35000"/>
                  </a:schemeClr>
                </a:solidFill>
                <a:latin typeface="Arial" panose="020B0604020202020204" pitchFamily="34" charset="0"/>
                <a:cs typeface="Arial" panose="020B0604020202020204" pitchFamily="34" charset="0"/>
              </a:rPr>
              <a:t>JSON parser : </a:t>
            </a:r>
            <a:r>
              <a:rPr lang="en-US" sz="2800" dirty="0">
                <a:solidFill>
                  <a:schemeClr val="tx1">
                    <a:lumMod val="65000"/>
                    <a:lumOff val="35000"/>
                  </a:schemeClr>
                </a:solidFill>
                <a:latin typeface="Arial" panose="020B0604020202020204" pitchFamily="34" charset="0"/>
                <a:cs typeface="Arial" panose="020B0604020202020204" pitchFamily="34" charset="0"/>
                <a:hlinkClick r:id="rId3"/>
              </a:rPr>
              <a:t>http://parser.online.fr</a:t>
            </a:r>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AC7F4AD5-1B4A-9247-97AE-950982380786}"/>
              </a:ext>
            </a:extLst>
          </p:cNvPr>
          <p:cNvPicPr>
            <a:picLocks noChangeAspect="1"/>
          </p:cNvPicPr>
          <p:nvPr/>
        </p:nvPicPr>
        <p:blipFill>
          <a:blip r:embed="rId4"/>
          <a:stretch>
            <a:fillRect/>
          </a:stretch>
        </p:blipFill>
        <p:spPr>
          <a:xfrm>
            <a:off x="235898" y="799969"/>
            <a:ext cx="11834182" cy="4701672"/>
          </a:xfrm>
          <a:prstGeom prst="rect">
            <a:avLst/>
          </a:prstGeom>
        </p:spPr>
      </p:pic>
    </p:spTree>
    <p:extLst>
      <p:ext uri="{BB962C8B-B14F-4D97-AF65-F5344CB8AC3E}">
        <p14:creationId xmlns:p14="http://schemas.microsoft.com/office/powerpoint/2010/main" val="606429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Inserting and Saving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3" y="914400"/>
            <a:ext cx="10718156" cy="4727895"/>
          </a:xfrm>
        </p:spPr>
        <p:txBody>
          <a:bodyPr>
            <a:normAutofit/>
          </a:bodyPr>
          <a:lstStyle/>
          <a:p>
            <a:pPr marL="342900" indent="-342900">
              <a:buFont typeface="Arial" panose="020B0604020202020204" pitchFamily="34" charset="0"/>
              <a:buChar char="•"/>
            </a:pPr>
            <a:r>
              <a:rPr lang="en-US" sz="2400" b="1" dirty="0"/>
              <a:t>Inserts</a:t>
            </a:r>
            <a:r>
              <a:rPr lang="en-US" sz="2400" dirty="0"/>
              <a:t>: basic method of adding data to MongoDB</a:t>
            </a:r>
          </a:p>
          <a:p>
            <a:pPr marL="342900" indent="-342900">
              <a:buFont typeface="Arial" panose="020B0604020202020204" pitchFamily="34" charset="0"/>
              <a:buChar char="•"/>
            </a:pPr>
            <a:r>
              <a:rPr lang="en-US" sz="2400" dirty="0"/>
              <a:t>Use </a:t>
            </a:r>
            <a:r>
              <a:rPr lang="en-US" sz="2400" b="1" dirty="0" err="1"/>
              <a:t>db.collection.insertOne</a:t>
            </a:r>
            <a:r>
              <a:rPr lang="en-US" sz="2400" b="1" dirty="0"/>
              <a:t>() </a:t>
            </a:r>
            <a:r>
              <a:rPr lang="en-US" sz="2400" dirty="0"/>
              <a:t>or </a:t>
            </a:r>
            <a:r>
              <a:rPr lang="en-US" sz="2400" b="1" dirty="0" err="1"/>
              <a:t>db.collection.insert</a:t>
            </a:r>
            <a:r>
              <a:rPr lang="en-US" sz="2400" b="1" dirty="0"/>
              <a:t>() </a:t>
            </a:r>
            <a:r>
              <a:rPr lang="en-US" sz="2400" dirty="0"/>
              <a:t>methods to insert one document</a:t>
            </a:r>
          </a:p>
          <a:p>
            <a:pPr marL="342900" indent="-342900">
              <a:buFont typeface="Arial" panose="020B0604020202020204" pitchFamily="34" charset="0"/>
              <a:buChar char="•"/>
            </a:pPr>
            <a:r>
              <a:rPr lang="en-US" sz="2400" dirty="0"/>
              <a:t>Insert adds an </a:t>
            </a:r>
            <a:r>
              <a:rPr lang="en-US" sz="2400" b="1" dirty="0">
                <a:solidFill>
                  <a:srgbClr val="FF0000"/>
                </a:solidFill>
              </a:rPr>
              <a:t>“_id” </a:t>
            </a:r>
            <a:r>
              <a:rPr lang="en-US" sz="2400" dirty="0"/>
              <a:t>key to the document and store it in MongoDB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9" name="Picture 8">
            <a:extLst>
              <a:ext uri="{FF2B5EF4-FFF2-40B4-BE49-F238E27FC236}">
                <a16:creationId xmlns:a16="http://schemas.microsoft.com/office/drawing/2014/main" id="{33DDF8CC-D89B-EA46-94E3-F11ADCFA051A}"/>
              </a:ext>
            </a:extLst>
          </p:cNvPr>
          <p:cNvPicPr>
            <a:picLocks noChangeAspect="1"/>
          </p:cNvPicPr>
          <p:nvPr/>
        </p:nvPicPr>
        <p:blipFill>
          <a:blip r:embed="rId3"/>
          <a:stretch>
            <a:fillRect/>
          </a:stretch>
        </p:blipFill>
        <p:spPr>
          <a:xfrm>
            <a:off x="474563" y="3835128"/>
            <a:ext cx="9788404" cy="1593397"/>
          </a:xfrm>
          <a:prstGeom prst="rect">
            <a:avLst/>
          </a:prstGeom>
        </p:spPr>
      </p:pic>
      <p:pic>
        <p:nvPicPr>
          <p:cNvPr id="11" name="Picture 10">
            <a:extLst>
              <a:ext uri="{FF2B5EF4-FFF2-40B4-BE49-F238E27FC236}">
                <a16:creationId xmlns:a16="http://schemas.microsoft.com/office/drawing/2014/main" id="{E8353F68-A323-D94E-9ACF-E4E1860691EC}"/>
              </a:ext>
            </a:extLst>
          </p:cNvPr>
          <p:cNvPicPr>
            <a:picLocks noChangeAspect="1"/>
          </p:cNvPicPr>
          <p:nvPr/>
        </p:nvPicPr>
        <p:blipFill>
          <a:blip r:embed="rId4"/>
          <a:stretch>
            <a:fillRect/>
          </a:stretch>
        </p:blipFill>
        <p:spPr>
          <a:xfrm>
            <a:off x="474562" y="2808446"/>
            <a:ext cx="9788405" cy="960376"/>
          </a:xfrm>
          <a:prstGeom prst="rect">
            <a:avLst/>
          </a:prstGeom>
        </p:spPr>
      </p:pic>
    </p:spTree>
    <p:extLst>
      <p:ext uri="{BB962C8B-B14F-4D97-AF65-F5344CB8AC3E}">
        <p14:creationId xmlns:p14="http://schemas.microsoft.com/office/powerpoint/2010/main" val="4044775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Inserting and Saving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3" y="914400"/>
            <a:ext cx="10718156" cy="4727895"/>
          </a:xfrm>
        </p:spPr>
        <p:txBody>
          <a:bodyPr>
            <a:normAutofit/>
          </a:bodyPr>
          <a:lstStyle/>
          <a:p>
            <a:pPr marL="342900" indent="-342900">
              <a:buFont typeface="Arial" panose="020B0604020202020204" pitchFamily="34" charset="0"/>
              <a:buChar char="•"/>
            </a:pPr>
            <a:r>
              <a:rPr lang="en-US" sz="2400" dirty="0"/>
              <a:t>Or we can insert multiple documents </a:t>
            </a:r>
          </a:p>
          <a:p>
            <a:pPr marL="342900" indent="-342900">
              <a:buFont typeface="Arial" panose="020B0604020202020204" pitchFamily="34" charset="0"/>
              <a:buChar char="•"/>
            </a:pPr>
            <a:r>
              <a:rPr lang="en-US" sz="2400" dirty="0"/>
              <a:t>Use </a:t>
            </a:r>
            <a:r>
              <a:rPr lang="en-US" sz="2400" b="1" dirty="0" err="1"/>
              <a:t>db.collection.insertMany</a:t>
            </a:r>
            <a:r>
              <a:rPr lang="en-US" sz="2400" b="1" dirty="0"/>
              <a:t> </a:t>
            </a:r>
            <a:r>
              <a:rPr lang="en-US" sz="2400" dirty="0"/>
              <a:t>to insert multiple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FF84B114-8865-B445-A3F4-DFB9D7DB97D8}"/>
              </a:ext>
            </a:extLst>
          </p:cNvPr>
          <p:cNvPicPr>
            <a:picLocks noChangeAspect="1"/>
          </p:cNvPicPr>
          <p:nvPr/>
        </p:nvPicPr>
        <p:blipFill>
          <a:blip r:embed="rId3"/>
          <a:stretch>
            <a:fillRect/>
          </a:stretch>
        </p:blipFill>
        <p:spPr>
          <a:xfrm>
            <a:off x="474563" y="2497297"/>
            <a:ext cx="10540759" cy="1562100"/>
          </a:xfrm>
          <a:prstGeom prst="rect">
            <a:avLst/>
          </a:prstGeom>
        </p:spPr>
      </p:pic>
    </p:spTree>
    <p:extLst>
      <p:ext uri="{BB962C8B-B14F-4D97-AF65-F5344CB8AC3E}">
        <p14:creationId xmlns:p14="http://schemas.microsoft.com/office/powerpoint/2010/main" val="693607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Inserting and Saving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3" y="914400"/>
            <a:ext cx="10718156" cy="4727895"/>
          </a:xfrm>
        </p:spPr>
        <p:txBody>
          <a:bodyPr>
            <a:normAutofit/>
          </a:bodyPr>
          <a:lstStyle/>
          <a:p>
            <a:pPr marL="342900" indent="-342900">
              <a:buFont typeface="Arial" panose="020B0604020202020204" pitchFamily="34" charset="0"/>
              <a:buChar char="•"/>
            </a:pPr>
            <a:r>
              <a:rPr lang="en-US" sz="2400" dirty="0"/>
              <a:t>Can define data to insert first and then save it to collection using insert() function</a:t>
            </a:r>
          </a:p>
          <a:p>
            <a:pPr marL="754063" lvl="1" indent="-342900">
              <a:buFont typeface="Arial" panose="020B0604020202020204" pitchFamily="34" charset="0"/>
              <a:buChar char="•"/>
            </a:pPr>
            <a:r>
              <a:rPr lang="en-US" sz="2400" dirty="0">
                <a:solidFill>
                  <a:schemeClr val="accent5">
                    <a:lumMod val="75000"/>
                  </a:schemeClr>
                </a:solidFill>
              </a:rPr>
              <a:t>Here we define document first and then save it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D32FF67C-B43D-3B48-B4AD-16FDA8AD3B2A}"/>
              </a:ext>
            </a:extLst>
          </p:cNvPr>
          <p:cNvPicPr>
            <a:picLocks noChangeAspect="1"/>
          </p:cNvPicPr>
          <p:nvPr/>
        </p:nvPicPr>
        <p:blipFill>
          <a:blip r:embed="rId3"/>
          <a:stretch>
            <a:fillRect/>
          </a:stretch>
        </p:blipFill>
        <p:spPr>
          <a:xfrm>
            <a:off x="474563" y="2608701"/>
            <a:ext cx="10845478" cy="2283339"/>
          </a:xfrm>
          <a:prstGeom prst="rect">
            <a:avLst/>
          </a:prstGeom>
        </p:spPr>
      </p:pic>
    </p:spTree>
    <p:extLst>
      <p:ext uri="{BB962C8B-B14F-4D97-AF65-F5344CB8AC3E}">
        <p14:creationId xmlns:p14="http://schemas.microsoft.com/office/powerpoint/2010/main" val="1623947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Batch Insert</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1070295"/>
            <a:ext cx="8294687" cy="4572000"/>
          </a:xfrm>
        </p:spPr>
        <p:txBody>
          <a:bodyPr>
            <a:normAutofit/>
          </a:bodyPr>
          <a:lstStyle/>
          <a:p>
            <a:pPr marL="342900" indent="-342900">
              <a:buFont typeface="Arial" panose="020B0604020202020204" pitchFamily="34" charset="0"/>
              <a:buChar char="•"/>
            </a:pPr>
            <a:r>
              <a:rPr lang="en-US" sz="2400" dirty="0"/>
              <a:t>Batch inserts: to insert multiple documents into collection</a:t>
            </a:r>
          </a:p>
          <a:p>
            <a:pPr marL="342900" indent="-342900">
              <a:buFont typeface="Arial" panose="020B0604020202020204" pitchFamily="34" charset="0"/>
              <a:buChar char="•"/>
            </a:pPr>
            <a:r>
              <a:rPr lang="en-US" sz="2400" dirty="0"/>
              <a:t>Allow to pass array of documents to the database </a:t>
            </a:r>
          </a:p>
          <a:p>
            <a:pPr marL="342900" indent="-342900">
              <a:buFont typeface="Arial" panose="020B0604020202020204" pitchFamily="34" charset="0"/>
              <a:buChar char="•"/>
            </a:pPr>
            <a:r>
              <a:rPr lang="en-US" sz="2400" dirty="0"/>
              <a:t>Use </a:t>
            </a:r>
            <a:r>
              <a:rPr lang="en-US" sz="2400" b="1" dirty="0" err="1"/>
              <a:t>batchInsert</a:t>
            </a:r>
            <a:r>
              <a:rPr lang="en-US" sz="2400" b="1" dirty="0"/>
              <a:t> </a:t>
            </a:r>
            <a:r>
              <a:rPr lang="en-US" sz="2400" dirty="0"/>
              <a:t>function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6F5EF40F-03E6-F64F-B590-49D3F431C44E}"/>
              </a:ext>
            </a:extLst>
          </p:cNvPr>
          <p:cNvPicPr>
            <a:picLocks noChangeAspect="1"/>
          </p:cNvPicPr>
          <p:nvPr/>
        </p:nvPicPr>
        <p:blipFill>
          <a:blip r:embed="rId3"/>
          <a:stretch>
            <a:fillRect/>
          </a:stretch>
        </p:blipFill>
        <p:spPr>
          <a:xfrm>
            <a:off x="2095018" y="2950981"/>
            <a:ext cx="7652232" cy="2298700"/>
          </a:xfrm>
          <a:prstGeom prst="rect">
            <a:avLst/>
          </a:prstGeom>
        </p:spPr>
      </p:pic>
    </p:spTree>
    <p:extLst>
      <p:ext uri="{BB962C8B-B14F-4D97-AF65-F5344CB8AC3E}">
        <p14:creationId xmlns:p14="http://schemas.microsoft.com/office/powerpoint/2010/main" val="307155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Removing</a:t>
            </a:r>
            <a:r>
              <a:rPr lang="en-US" sz="2800" dirty="0">
                <a:solidFill>
                  <a:schemeClr val="tx1">
                    <a:lumMod val="65000"/>
                    <a:lumOff val="35000"/>
                  </a:schemeClr>
                </a:solidFill>
                <a:latin typeface="Arial" panose="020B0604020202020204" pitchFamily="34" charset="0"/>
                <a:cs typeface="Arial" panose="020B0604020202020204" pitchFamily="34" charset="0"/>
              </a:rPr>
              <a:t>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1070295"/>
            <a:ext cx="8294687" cy="4572000"/>
          </a:xfrm>
        </p:spPr>
        <p:txBody>
          <a:bodyPr>
            <a:normAutofit/>
          </a:bodyPr>
          <a:lstStyle/>
          <a:p>
            <a:pPr marL="342900" indent="-342900">
              <a:buFont typeface="Arial" panose="020B0604020202020204" pitchFamily="34" charset="0"/>
              <a:buChar char="•"/>
            </a:pPr>
            <a:r>
              <a:rPr lang="en-US" sz="2400" dirty="0"/>
              <a:t>Remove documents: use </a:t>
            </a:r>
            <a:r>
              <a:rPr lang="en-US" sz="2400" b="1" dirty="0"/>
              <a:t>remove </a:t>
            </a:r>
            <a:r>
              <a:rPr lang="en-US" sz="2400" dirty="0"/>
              <a:t>method</a:t>
            </a:r>
          </a:p>
          <a:p>
            <a:pPr marL="342900" indent="-342900">
              <a:buFont typeface="Arial" panose="020B0604020202020204" pitchFamily="34" charset="0"/>
              <a:buChar char="•"/>
            </a:pPr>
            <a:r>
              <a:rPr lang="en-US" sz="2400" dirty="0"/>
              <a:t>This will remove all of the documents in the foo collection</a:t>
            </a:r>
          </a:p>
          <a:p>
            <a:pPr marL="754063" lvl="1" indent="-342900">
              <a:buFont typeface="Arial" panose="020B0604020202020204" pitchFamily="34" charset="0"/>
              <a:buChar char="•"/>
            </a:pPr>
            <a:r>
              <a:rPr lang="en-US" sz="2400" dirty="0">
                <a:solidFill>
                  <a:schemeClr val="accent5">
                    <a:lumMod val="75000"/>
                  </a:schemeClr>
                </a:solidFill>
              </a:rPr>
              <a:t>Any metadata about it will still exist</a:t>
            </a:r>
          </a:p>
          <a:p>
            <a:pPr marL="342900" indent="-342900">
              <a:buFont typeface="Arial" panose="020B0604020202020204" pitchFamily="34" charset="0"/>
              <a:buChar char="•"/>
            </a:pPr>
            <a:r>
              <a:rPr lang="en-US" sz="2400" dirty="0">
                <a:solidFill>
                  <a:schemeClr val="tx1">
                    <a:lumMod val="75000"/>
                    <a:lumOff val="25000"/>
                  </a:schemeClr>
                </a:solidFill>
              </a:rPr>
              <a:t>Remove f-n can take a query document as parameter</a:t>
            </a:r>
          </a:p>
          <a:p>
            <a:pPr marL="754063" lvl="1" indent="-342900">
              <a:buFont typeface="Arial" panose="020B0604020202020204" pitchFamily="34" charset="0"/>
              <a:buChar char="•"/>
            </a:pPr>
            <a:r>
              <a:rPr lang="en-US" sz="2400" dirty="0">
                <a:solidFill>
                  <a:schemeClr val="accent5">
                    <a:lumMod val="75000"/>
                  </a:schemeClr>
                </a:solidFill>
              </a:rPr>
              <a:t>Only documents that match query criteria will be returned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A45EC83F-B422-674A-9527-79C2F18E6E62}"/>
              </a:ext>
            </a:extLst>
          </p:cNvPr>
          <p:cNvPicPr>
            <a:picLocks noChangeAspect="1"/>
          </p:cNvPicPr>
          <p:nvPr/>
        </p:nvPicPr>
        <p:blipFill>
          <a:blip r:embed="rId3"/>
          <a:stretch>
            <a:fillRect/>
          </a:stretch>
        </p:blipFill>
        <p:spPr>
          <a:xfrm>
            <a:off x="2048719" y="3715473"/>
            <a:ext cx="6352331" cy="769558"/>
          </a:xfrm>
          <a:prstGeom prst="rect">
            <a:avLst/>
          </a:prstGeom>
        </p:spPr>
      </p:pic>
      <p:pic>
        <p:nvPicPr>
          <p:cNvPr id="7" name="Picture 6">
            <a:extLst>
              <a:ext uri="{FF2B5EF4-FFF2-40B4-BE49-F238E27FC236}">
                <a16:creationId xmlns:a16="http://schemas.microsoft.com/office/drawing/2014/main" id="{753F0B24-24BB-EB4E-8469-5269A0065D39}"/>
              </a:ext>
            </a:extLst>
          </p:cNvPr>
          <p:cNvPicPr>
            <a:picLocks noChangeAspect="1"/>
          </p:cNvPicPr>
          <p:nvPr/>
        </p:nvPicPr>
        <p:blipFill>
          <a:blip r:embed="rId4"/>
          <a:stretch>
            <a:fillRect/>
          </a:stretch>
        </p:blipFill>
        <p:spPr>
          <a:xfrm>
            <a:off x="2046388" y="4485031"/>
            <a:ext cx="7150100" cy="931921"/>
          </a:xfrm>
          <a:prstGeom prst="rect">
            <a:avLst/>
          </a:prstGeom>
        </p:spPr>
      </p:pic>
    </p:spTree>
    <p:extLst>
      <p:ext uri="{BB962C8B-B14F-4D97-AF65-F5344CB8AC3E}">
        <p14:creationId xmlns:p14="http://schemas.microsoft.com/office/powerpoint/2010/main" val="1179983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Removing</a:t>
            </a:r>
            <a:r>
              <a:rPr lang="en-US" sz="2800" dirty="0">
                <a:solidFill>
                  <a:schemeClr val="tx1">
                    <a:lumMod val="65000"/>
                    <a:lumOff val="35000"/>
                  </a:schemeClr>
                </a:solidFill>
                <a:latin typeface="Arial" panose="020B0604020202020204" pitchFamily="34" charset="0"/>
                <a:cs typeface="Arial" panose="020B0604020202020204" pitchFamily="34" charset="0"/>
              </a:rPr>
              <a:t>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1070295"/>
            <a:ext cx="8294687" cy="4572000"/>
          </a:xfrm>
        </p:spPr>
        <p:txBody>
          <a:bodyPr>
            <a:normAutofit/>
          </a:bodyPr>
          <a:lstStyle/>
          <a:p>
            <a:pPr marL="342900" indent="-342900">
              <a:buFont typeface="Arial" panose="020B0604020202020204" pitchFamily="34" charset="0"/>
              <a:buChar char="•"/>
            </a:pPr>
            <a:r>
              <a:rPr lang="en-US" sz="2400" dirty="0"/>
              <a:t>To clear entire collection: </a:t>
            </a:r>
            <a:r>
              <a:rPr lang="en-US" sz="2400" b="1" dirty="0"/>
              <a:t>drop</a:t>
            </a:r>
            <a:r>
              <a:rPr lang="en-US" sz="2400" dirty="0"/>
              <a:t> it</a:t>
            </a:r>
          </a:p>
          <a:p>
            <a:pPr marL="342900" indent="-342900">
              <a:buFont typeface="Arial" panose="020B0604020202020204" pitchFamily="34" charset="0"/>
              <a:buChar char="•"/>
            </a:pPr>
            <a:r>
              <a:rPr lang="en-US" sz="2400" dirty="0"/>
              <a:t>Cannot specify any criteria </a:t>
            </a:r>
          </a:p>
          <a:p>
            <a:pPr marL="754063" lvl="1" indent="-342900">
              <a:buFont typeface="Arial" panose="020B0604020202020204" pitchFamily="34" charset="0"/>
              <a:buChar char="•"/>
            </a:pPr>
            <a:r>
              <a:rPr lang="en-US" sz="2400" dirty="0">
                <a:solidFill>
                  <a:schemeClr val="accent5">
                    <a:lumMod val="75000"/>
                  </a:schemeClr>
                </a:solidFill>
              </a:rPr>
              <a:t>The whole collection is gone</a:t>
            </a:r>
          </a:p>
          <a:p>
            <a:pPr marL="754063" lvl="1" indent="-342900">
              <a:buFont typeface="Arial" panose="020B0604020202020204" pitchFamily="34" charset="0"/>
              <a:buChar char="•"/>
            </a:pPr>
            <a:r>
              <a:rPr lang="en-US" sz="2400" dirty="0">
                <a:solidFill>
                  <a:schemeClr val="accent5">
                    <a:lumMod val="75000"/>
                  </a:schemeClr>
                </a:solidFill>
              </a:rPr>
              <a:t>All metadata is deleted</a:t>
            </a:r>
          </a:p>
          <a:p>
            <a:pPr marL="754063" lvl="1" indent="-342900">
              <a:buFont typeface="Arial" panose="020B0604020202020204" pitchFamily="34" charset="0"/>
              <a:buChar char="•"/>
            </a:pPr>
            <a:endParaRPr lang="en-US" sz="2400" dirty="0">
              <a:solidFill>
                <a:schemeClr val="accent5">
                  <a:lumMod val="75000"/>
                </a:schemeClr>
              </a:solidFill>
            </a:endParaRPr>
          </a:p>
          <a:p>
            <a:pPr marL="754063" lvl="1" indent="-342900">
              <a:buFont typeface="Arial" panose="020B0604020202020204" pitchFamily="34" charset="0"/>
              <a:buChar char="•"/>
            </a:pPr>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B16D36B7-DDD4-5344-9FB9-4FEA7C7E0EC7}"/>
              </a:ext>
            </a:extLst>
          </p:cNvPr>
          <p:cNvPicPr>
            <a:picLocks noChangeAspect="1"/>
          </p:cNvPicPr>
          <p:nvPr/>
        </p:nvPicPr>
        <p:blipFill>
          <a:blip r:embed="rId3"/>
          <a:stretch>
            <a:fillRect/>
          </a:stretch>
        </p:blipFill>
        <p:spPr>
          <a:xfrm>
            <a:off x="1772451" y="3003550"/>
            <a:ext cx="6540500" cy="1093888"/>
          </a:xfrm>
          <a:prstGeom prst="rect">
            <a:avLst/>
          </a:prstGeom>
        </p:spPr>
      </p:pic>
    </p:spTree>
    <p:extLst>
      <p:ext uri="{BB962C8B-B14F-4D97-AF65-F5344CB8AC3E}">
        <p14:creationId xmlns:p14="http://schemas.microsoft.com/office/powerpoint/2010/main" val="1549784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Updating</a:t>
            </a:r>
            <a:r>
              <a:rPr lang="en-US" sz="2800" dirty="0">
                <a:solidFill>
                  <a:schemeClr val="tx1">
                    <a:lumMod val="65000"/>
                    <a:lumOff val="35000"/>
                  </a:schemeClr>
                </a:solidFill>
                <a:latin typeface="Arial" panose="020B0604020202020204" pitchFamily="34" charset="0"/>
                <a:cs typeface="Arial" panose="020B0604020202020204" pitchFamily="34" charset="0"/>
              </a:rPr>
              <a:t>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145894" y="1070295"/>
            <a:ext cx="8912507" cy="4572000"/>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Use </a:t>
            </a:r>
            <a:r>
              <a:rPr lang="en-US" sz="2400" b="1" dirty="0">
                <a:solidFill>
                  <a:schemeClr val="tx1">
                    <a:lumMod val="75000"/>
                    <a:lumOff val="25000"/>
                  </a:schemeClr>
                </a:solidFill>
              </a:rPr>
              <a:t>update() </a:t>
            </a:r>
            <a:r>
              <a:rPr lang="en-US" sz="2400" dirty="0">
                <a:solidFill>
                  <a:schemeClr val="tx1">
                    <a:lumMod val="75000"/>
                    <a:lumOff val="25000"/>
                  </a:schemeClr>
                </a:solidFill>
              </a:rPr>
              <a:t>function to update data </a:t>
            </a:r>
          </a:p>
          <a:p>
            <a:pPr marL="342900" indent="-342900">
              <a:buFont typeface="Arial" panose="020B0604020202020204" pitchFamily="34" charset="0"/>
              <a:buChar char="•"/>
            </a:pPr>
            <a:r>
              <a:rPr lang="en-US" sz="2400" dirty="0">
                <a:solidFill>
                  <a:schemeClr val="tx1">
                    <a:lumMod val="75000"/>
                    <a:lumOff val="25000"/>
                  </a:schemeClr>
                </a:solidFill>
              </a:rPr>
              <a:t>Takes three arguments:</a:t>
            </a:r>
          </a:p>
          <a:p>
            <a:pPr marL="754063" lvl="1" indent="-342900">
              <a:buFont typeface="Arial" panose="020B0604020202020204" pitchFamily="34" charset="0"/>
              <a:buChar char="•"/>
            </a:pPr>
            <a:r>
              <a:rPr lang="en-US" b="1" dirty="0">
                <a:solidFill>
                  <a:schemeClr val="accent5">
                    <a:lumMod val="75000"/>
                  </a:schemeClr>
                </a:solidFill>
              </a:rPr>
              <a:t>criteria</a:t>
            </a:r>
            <a:r>
              <a:rPr lang="en-US" dirty="0">
                <a:solidFill>
                  <a:schemeClr val="accent5">
                    <a:lumMod val="75000"/>
                  </a:schemeClr>
                </a:solidFill>
              </a:rPr>
              <a:t> – specify the query that select the record to update</a:t>
            </a:r>
          </a:p>
          <a:p>
            <a:pPr marL="754063" lvl="1" indent="-342900">
              <a:buFont typeface="Arial" panose="020B0604020202020204" pitchFamily="34" charset="0"/>
              <a:buChar char="•"/>
            </a:pPr>
            <a:r>
              <a:rPr lang="en-US" b="1" dirty="0" err="1">
                <a:solidFill>
                  <a:schemeClr val="accent5">
                    <a:lumMod val="75000"/>
                  </a:schemeClr>
                </a:solidFill>
              </a:rPr>
              <a:t>objNew</a:t>
            </a:r>
            <a:r>
              <a:rPr lang="en-US" dirty="0">
                <a:solidFill>
                  <a:schemeClr val="accent5">
                    <a:lumMod val="75000"/>
                  </a:schemeClr>
                </a:solidFill>
              </a:rPr>
              <a:t> – specify updated information</a:t>
            </a:r>
          </a:p>
          <a:p>
            <a:pPr marL="754063" lvl="1" indent="-342900">
              <a:buFont typeface="Arial" panose="020B0604020202020204" pitchFamily="34" charset="0"/>
              <a:buChar char="•"/>
            </a:pPr>
            <a:r>
              <a:rPr lang="en-US" b="1" dirty="0">
                <a:solidFill>
                  <a:schemeClr val="accent5">
                    <a:lumMod val="75000"/>
                  </a:schemeClr>
                </a:solidFill>
              </a:rPr>
              <a:t>options</a:t>
            </a:r>
            <a:r>
              <a:rPr lang="en-US" dirty="0">
                <a:solidFill>
                  <a:schemeClr val="accent5">
                    <a:lumMod val="75000"/>
                  </a:schemeClr>
                </a:solidFill>
              </a:rPr>
              <a:t> – specify options when updating document (</a:t>
            </a:r>
            <a:r>
              <a:rPr lang="en-US" b="1" dirty="0" err="1">
                <a:solidFill>
                  <a:schemeClr val="accent5">
                    <a:lumMod val="75000"/>
                  </a:schemeClr>
                </a:solidFill>
              </a:rPr>
              <a:t>upsert</a:t>
            </a:r>
            <a:r>
              <a:rPr lang="en-US" dirty="0">
                <a:solidFill>
                  <a:schemeClr val="accent5">
                    <a:lumMod val="75000"/>
                  </a:schemeClr>
                </a:solidFill>
              </a:rPr>
              <a:t> or </a:t>
            </a:r>
            <a:r>
              <a:rPr lang="en-US" b="1" dirty="0">
                <a:solidFill>
                  <a:schemeClr val="accent5">
                    <a:lumMod val="75000"/>
                  </a:schemeClr>
                </a:solidFill>
              </a:rPr>
              <a:t>multi</a:t>
            </a:r>
            <a:r>
              <a:rPr lang="en-US" dirty="0">
                <a:solidFill>
                  <a:schemeClr val="accent5">
                    <a:lumMod val="75000"/>
                  </a:schemeClr>
                </a:solidFill>
              </a:rPr>
              <a:t>)</a:t>
            </a:r>
          </a:p>
          <a:p>
            <a:pPr marL="1119188" lvl="2" indent="-342900">
              <a:buFont typeface="Arial" panose="020B0604020202020204" pitchFamily="34" charset="0"/>
              <a:buChar char="•"/>
            </a:pPr>
            <a:r>
              <a:rPr lang="en-US" b="1" dirty="0" err="1">
                <a:solidFill>
                  <a:srgbClr val="0070C0"/>
                </a:solidFill>
              </a:rPr>
              <a:t>Upsert</a:t>
            </a:r>
            <a:r>
              <a:rPr lang="en-US" dirty="0">
                <a:solidFill>
                  <a:srgbClr val="0070C0"/>
                </a:solidFill>
              </a:rPr>
              <a:t> – update if it exists, create if it doesn’t </a:t>
            </a:r>
          </a:p>
          <a:p>
            <a:pPr marL="1119188" lvl="2" indent="-342900">
              <a:buFont typeface="Arial" panose="020B0604020202020204" pitchFamily="34" charset="0"/>
              <a:buChar char="•"/>
            </a:pPr>
            <a:r>
              <a:rPr lang="en-US" b="1" dirty="0">
                <a:solidFill>
                  <a:srgbClr val="0070C0"/>
                </a:solidFill>
              </a:rPr>
              <a:t>Multi</a:t>
            </a:r>
            <a:r>
              <a:rPr lang="en-US" dirty="0">
                <a:solidFill>
                  <a:srgbClr val="0070C0"/>
                </a:solidFill>
              </a:rPr>
              <a:t> – whether all matching documents should be updated or just first one (default action)</a:t>
            </a:r>
          </a:p>
          <a:p>
            <a:pPr marL="754063" lvl="1" indent="-342900">
              <a:buFont typeface="Arial" panose="020B0604020202020204" pitchFamily="34" charset="0"/>
              <a:buChar char="•"/>
            </a:pPr>
            <a:endParaRPr lang="en-US" sz="2400" dirty="0">
              <a:solidFill>
                <a:srgbClr val="0070C0"/>
              </a:solidFill>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10424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Updating</a:t>
            </a:r>
            <a:r>
              <a:rPr lang="en-US" sz="2800" dirty="0">
                <a:solidFill>
                  <a:schemeClr val="tx1">
                    <a:lumMod val="65000"/>
                    <a:lumOff val="35000"/>
                  </a:schemeClr>
                </a:solidFill>
                <a:latin typeface="Arial" panose="020B0604020202020204" pitchFamily="34" charset="0"/>
                <a:cs typeface="Arial" panose="020B0604020202020204" pitchFamily="34" charset="0"/>
              </a:rPr>
              <a:t> Documents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7" name="Picture 6">
            <a:extLst>
              <a:ext uri="{FF2B5EF4-FFF2-40B4-BE49-F238E27FC236}">
                <a16:creationId xmlns:a16="http://schemas.microsoft.com/office/drawing/2014/main" id="{F803BC69-554E-574E-B69E-AAF4386EFFB6}"/>
              </a:ext>
            </a:extLst>
          </p:cNvPr>
          <p:cNvPicPr>
            <a:picLocks noChangeAspect="1"/>
          </p:cNvPicPr>
          <p:nvPr/>
        </p:nvPicPr>
        <p:blipFill>
          <a:blip r:embed="rId3"/>
          <a:stretch>
            <a:fillRect/>
          </a:stretch>
        </p:blipFill>
        <p:spPr>
          <a:xfrm>
            <a:off x="0" y="979222"/>
            <a:ext cx="12192000" cy="926736"/>
          </a:xfrm>
          <a:prstGeom prst="rect">
            <a:avLst/>
          </a:prstGeom>
        </p:spPr>
      </p:pic>
      <p:pic>
        <p:nvPicPr>
          <p:cNvPr id="8" name="Picture 7">
            <a:extLst>
              <a:ext uri="{FF2B5EF4-FFF2-40B4-BE49-F238E27FC236}">
                <a16:creationId xmlns:a16="http://schemas.microsoft.com/office/drawing/2014/main" id="{9E8FCA09-9BEC-1E42-90B8-C1B70CE0777D}"/>
              </a:ext>
            </a:extLst>
          </p:cNvPr>
          <p:cNvPicPr>
            <a:picLocks noChangeAspect="1"/>
          </p:cNvPicPr>
          <p:nvPr/>
        </p:nvPicPr>
        <p:blipFill>
          <a:blip r:embed="rId4"/>
          <a:stretch>
            <a:fillRect/>
          </a:stretch>
        </p:blipFill>
        <p:spPr>
          <a:xfrm>
            <a:off x="0" y="2461704"/>
            <a:ext cx="12192000" cy="985467"/>
          </a:xfrm>
          <a:prstGeom prst="rect">
            <a:avLst/>
          </a:prstGeom>
        </p:spPr>
      </p:pic>
      <p:sp>
        <p:nvSpPr>
          <p:cNvPr id="9" name="TextBox 8">
            <a:extLst>
              <a:ext uri="{FF2B5EF4-FFF2-40B4-BE49-F238E27FC236}">
                <a16:creationId xmlns:a16="http://schemas.microsoft.com/office/drawing/2014/main" id="{A36E8110-BEE4-A94E-8B1F-29BB185B5DE8}"/>
              </a:ext>
            </a:extLst>
          </p:cNvPr>
          <p:cNvSpPr txBox="1"/>
          <p:nvPr/>
        </p:nvSpPr>
        <p:spPr>
          <a:xfrm>
            <a:off x="254643" y="3889094"/>
            <a:ext cx="11354765" cy="830997"/>
          </a:xfrm>
          <a:prstGeom prst="rect">
            <a:avLst/>
          </a:prstGeom>
          <a:noFill/>
        </p:spPr>
        <p:txBody>
          <a:bodyPr wrap="square" rtlCol="0">
            <a:spAutoFit/>
          </a:bodyPr>
          <a:lstStyle/>
          <a:p>
            <a:r>
              <a:rPr lang="en-US" sz="2400" b="1" dirty="0">
                <a:solidFill>
                  <a:schemeClr val="accent5">
                    <a:lumMod val="75000"/>
                  </a:schemeClr>
                </a:solidFill>
                <a:latin typeface="Arial" panose="020B0604020202020204" pitchFamily="34" charset="0"/>
                <a:cs typeface="Arial" panose="020B0604020202020204" pitchFamily="34" charset="0"/>
              </a:rPr>
              <a:t>Note: </a:t>
            </a:r>
            <a:r>
              <a:rPr lang="en-US" sz="2400" dirty="0">
                <a:solidFill>
                  <a:schemeClr val="accent5">
                    <a:lumMod val="75000"/>
                  </a:schemeClr>
                </a:solidFill>
                <a:latin typeface="Arial" panose="020B0604020202020204" pitchFamily="34" charset="0"/>
                <a:cs typeface="Arial" panose="020B0604020202020204" pitchFamily="34" charset="0"/>
              </a:rPr>
              <a:t>An </a:t>
            </a:r>
            <a:r>
              <a:rPr lang="en-US" sz="2400" dirty="0" err="1">
                <a:solidFill>
                  <a:schemeClr val="accent5">
                    <a:lumMod val="75000"/>
                  </a:schemeClr>
                </a:solidFill>
                <a:latin typeface="Arial" panose="020B0604020202020204" pitchFamily="34" charset="0"/>
                <a:cs typeface="Arial" panose="020B0604020202020204" pitchFamily="34" charset="0"/>
              </a:rPr>
              <a:t>upsert</a:t>
            </a:r>
            <a:r>
              <a:rPr lang="en-US" sz="2400" dirty="0">
                <a:solidFill>
                  <a:schemeClr val="accent5">
                    <a:lumMod val="75000"/>
                  </a:schemeClr>
                </a:solidFill>
                <a:latin typeface="Arial" panose="020B0604020202020204" pitchFamily="34" charset="0"/>
                <a:cs typeface="Arial" panose="020B0604020202020204" pitchFamily="34" charset="0"/>
              </a:rPr>
              <a:t> tells the database to update a record if a document is present or to insert a record if it isn’t </a:t>
            </a:r>
          </a:p>
        </p:txBody>
      </p:sp>
    </p:spTree>
    <p:extLst>
      <p:ext uri="{BB962C8B-B14F-4D97-AF65-F5344CB8AC3E}">
        <p14:creationId xmlns:p14="http://schemas.microsoft.com/office/powerpoint/2010/main" val="94182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Week 1 Review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942970"/>
            <a:ext cx="8294687" cy="4572000"/>
          </a:xfrm>
        </p:spPr>
        <p:txBody>
          <a:bodyPr>
            <a:normAutofit/>
          </a:bodyPr>
          <a:lstStyle/>
          <a:p>
            <a:pPr marL="457200" indent="-457200">
              <a:buFont typeface="Arial" panose="020B0604020202020204" pitchFamily="34" charset="0"/>
              <a:buChar char="•"/>
            </a:pPr>
            <a:r>
              <a:rPr lang="en-US" sz="2400" b="1" dirty="0"/>
              <a:t>Document</a:t>
            </a:r>
            <a:r>
              <a:rPr lang="en-US" sz="2400" dirty="0"/>
              <a:t> – basic unit of data like row in RDMBS</a:t>
            </a:r>
          </a:p>
          <a:p>
            <a:pPr marL="457200" indent="-457200">
              <a:buFont typeface="Arial" panose="020B0604020202020204" pitchFamily="34" charset="0"/>
              <a:buChar char="•"/>
            </a:pPr>
            <a:r>
              <a:rPr lang="en-US" sz="2400" b="1" dirty="0"/>
              <a:t>Collection</a:t>
            </a:r>
            <a:r>
              <a:rPr lang="en-US" sz="2400" dirty="0"/>
              <a:t> – like table (in RDBMS) with dynamic schema</a:t>
            </a:r>
          </a:p>
          <a:p>
            <a:pPr marL="457200" indent="-457200">
              <a:buFont typeface="Arial" panose="020B0604020202020204" pitchFamily="34" charset="0"/>
              <a:buChar char="•"/>
            </a:pPr>
            <a:r>
              <a:rPr lang="en-US" sz="2400" dirty="0">
                <a:solidFill>
                  <a:schemeClr val="tx1">
                    <a:lumMod val="75000"/>
                    <a:lumOff val="25000"/>
                  </a:schemeClr>
                </a:solidFill>
              </a:rPr>
              <a:t>Single instance of MongoDB can have multiple databases with its own collections</a:t>
            </a:r>
          </a:p>
          <a:p>
            <a:pPr marL="457200" indent="-457200">
              <a:buFont typeface="Arial" panose="020B0604020202020204" pitchFamily="34" charset="0"/>
              <a:buChar char="•"/>
            </a:pPr>
            <a:r>
              <a:rPr lang="en-US" sz="2400" dirty="0">
                <a:solidFill>
                  <a:schemeClr val="tx1">
                    <a:lumMod val="75000"/>
                    <a:lumOff val="25000"/>
                  </a:schemeClr>
                </a:solidFill>
              </a:rPr>
              <a:t>Every document has special key </a:t>
            </a:r>
            <a:r>
              <a:rPr lang="en-US" sz="2400" b="1" dirty="0">
                <a:solidFill>
                  <a:schemeClr val="tx1">
                    <a:lumMod val="75000"/>
                    <a:lumOff val="25000"/>
                  </a:schemeClr>
                </a:solidFill>
              </a:rPr>
              <a:t>_id </a:t>
            </a:r>
          </a:p>
          <a:p>
            <a:pPr marL="457200" indent="-457200">
              <a:buFont typeface="Arial" panose="020B0604020202020204" pitchFamily="34" charset="0"/>
              <a:buChar char="•"/>
            </a:pPr>
            <a:r>
              <a:rPr lang="en-US" sz="2400" dirty="0">
                <a:solidFill>
                  <a:schemeClr val="tx1">
                    <a:lumMod val="75000"/>
                    <a:lumOff val="25000"/>
                  </a:schemeClr>
                </a:solidFill>
              </a:rPr>
              <a:t>MongoDB comes with </a:t>
            </a:r>
            <a:r>
              <a:rPr lang="en-US" sz="2400" b="1" dirty="0">
                <a:solidFill>
                  <a:schemeClr val="tx1">
                    <a:lumMod val="75000"/>
                    <a:lumOff val="25000"/>
                  </a:schemeClr>
                </a:solidFill>
              </a:rPr>
              <a:t>JavaScript shell </a:t>
            </a:r>
          </a:p>
        </p:txBody>
      </p:sp>
    </p:spTree>
    <p:extLst>
      <p:ext uri="{BB962C8B-B14F-4D97-AF65-F5344CB8AC3E}">
        <p14:creationId xmlns:p14="http://schemas.microsoft.com/office/powerpoint/2010/main" val="1151799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Implement </a:t>
            </a:r>
            <a:r>
              <a:rPr lang="en-US" sz="2800" dirty="0" err="1">
                <a:solidFill>
                  <a:schemeClr val="tx1">
                    <a:lumMod val="65000"/>
                    <a:lumOff val="35000"/>
                  </a:schemeClr>
                </a:solidFill>
                <a:latin typeface="Arial" panose="020B0604020202020204" pitchFamily="34" charset="0"/>
                <a:cs typeface="Arial" panose="020B0604020202020204" pitchFamily="34" charset="0"/>
              </a:rPr>
              <a:t>Upsert</a:t>
            </a:r>
            <a:r>
              <a:rPr lang="en-US" sz="2800" dirty="0">
                <a:solidFill>
                  <a:schemeClr val="tx1">
                    <a:lumMod val="65000"/>
                    <a:lumOff val="35000"/>
                  </a:schemeClr>
                </a:solidFill>
                <a:latin typeface="Arial" panose="020B0604020202020204" pitchFamily="34" charset="0"/>
                <a:cs typeface="Arial" panose="020B0604020202020204" pitchFamily="34" charset="0"/>
              </a:rPr>
              <a:t> with save() Command</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238491"/>
            <a:ext cx="1135476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perform </a:t>
            </a:r>
            <a:r>
              <a:rPr lang="en-US" sz="2400" b="1" dirty="0" err="1">
                <a:solidFill>
                  <a:schemeClr val="tx1">
                    <a:lumMod val="75000"/>
                    <a:lumOff val="25000"/>
                  </a:schemeClr>
                </a:solidFill>
                <a:latin typeface="Arial" panose="020B0604020202020204" pitchFamily="34" charset="0"/>
                <a:cs typeface="Arial" panose="020B0604020202020204" pitchFamily="34" charset="0"/>
              </a:rPr>
              <a:t>upsert</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with save</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Specify </a:t>
            </a:r>
            <a:r>
              <a:rPr lang="en-US" sz="2400" b="1" dirty="0">
                <a:solidFill>
                  <a:schemeClr val="tx1">
                    <a:lumMod val="75000"/>
                    <a:lumOff val="25000"/>
                  </a:schemeClr>
                </a:solidFill>
                <a:latin typeface="Arial" panose="020B0604020202020204" pitchFamily="34" charset="0"/>
                <a:cs typeface="Arial" panose="020B0604020202020204" pitchFamily="34" charset="0"/>
              </a:rPr>
              <a:t>_id </a:t>
            </a:r>
            <a:r>
              <a:rPr lang="en-US" sz="2400" dirty="0">
                <a:solidFill>
                  <a:schemeClr val="tx1">
                    <a:lumMod val="75000"/>
                    <a:lumOff val="25000"/>
                  </a:schemeClr>
                </a:solidFill>
                <a:latin typeface="Arial" panose="020B0604020202020204" pitchFamily="34" charset="0"/>
                <a:cs typeface="Arial" panose="020B0604020202020204" pitchFamily="34" charset="0"/>
              </a:rPr>
              <a:t>value</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have </a:t>
            </a:r>
            <a:r>
              <a:rPr lang="en-US" sz="2400" b="1" dirty="0">
                <a:solidFill>
                  <a:schemeClr val="tx1">
                    <a:lumMod val="75000"/>
                    <a:lumOff val="25000"/>
                  </a:schemeClr>
                </a:solidFill>
                <a:latin typeface="Arial" panose="020B0604020202020204" pitchFamily="34" charset="0"/>
                <a:cs typeface="Arial" panose="020B0604020202020204" pitchFamily="34" charset="0"/>
              </a:rPr>
              <a:t>_id </a:t>
            </a:r>
            <a:r>
              <a:rPr lang="en-US" sz="2400" dirty="0">
                <a:solidFill>
                  <a:schemeClr val="tx1">
                    <a:lumMod val="75000"/>
                    <a:lumOff val="25000"/>
                  </a:schemeClr>
                </a:solidFill>
                <a:latin typeface="Arial" panose="020B0604020202020204" pitchFamily="34" charset="0"/>
                <a:cs typeface="Arial" panose="020B0604020202020204" pitchFamily="34" charset="0"/>
              </a:rPr>
              <a:t>added automatically or manually</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no </a:t>
            </a:r>
            <a:r>
              <a:rPr lang="en-US" sz="2400" b="1" dirty="0">
                <a:solidFill>
                  <a:schemeClr val="tx1">
                    <a:lumMod val="75000"/>
                    <a:lumOff val="25000"/>
                  </a:schemeClr>
                </a:solidFill>
                <a:latin typeface="Arial" panose="020B0604020202020204" pitchFamily="34" charset="0"/>
                <a:cs typeface="Arial" panose="020B0604020202020204" pitchFamily="34" charset="0"/>
              </a:rPr>
              <a:t>_id </a:t>
            </a:r>
            <a:r>
              <a:rPr lang="en-US" sz="2400" dirty="0">
                <a:solidFill>
                  <a:schemeClr val="tx1">
                    <a:lumMod val="75000"/>
                    <a:lumOff val="25000"/>
                  </a:schemeClr>
                </a:solidFill>
                <a:latin typeface="Arial" panose="020B0604020202020204" pitchFamily="34" charset="0"/>
                <a:cs typeface="Arial" panose="020B0604020202020204" pitchFamily="34" charset="0"/>
              </a:rPr>
              <a:t>specified – MongoDB assumes its an insert </a:t>
            </a:r>
          </a:p>
        </p:txBody>
      </p:sp>
      <p:pic>
        <p:nvPicPr>
          <p:cNvPr id="4" name="Picture 3">
            <a:extLst>
              <a:ext uri="{FF2B5EF4-FFF2-40B4-BE49-F238E27FC236}">
                <a16:creationId xmlns:a16="http://schemas.microsoft.com/office/drawing/2014/main" id="{00BF90F0-85FB-1B4B-B93C-DFC5D7595511}"/>
              </a:ext>
            </a:extLst>
          </p:cNvPr>
          <p:cNvPicPr>
            <a:picLocks noChangeAspect="1"/>
          </p:cNvPicPr>
          <p:nvPr/>
        </p:nvPicPr>
        <p:blipFill>
          <a:blip r:embed="rId3"/>
          <a:stretch>
            <a:fillRect/>
          </a:stretch>
        </p:blipFill>
        <p:spPr>
          <a:xfrm>
            <a:off x="113818" y="3217681"/>
            <a:ext cx="10668000" cy="1765300"/>
          </a:xfrm>
          <a:prstGeom prst="rect">
            <a:avLst/>
          </a:prstGeom>
        </p:spPr>
      </p:pic>
    </p:spTree>
    <p:extLst>
      <p:ext uri="{BB962C8B-B14F-4D97-AF65-F5344CB8AC3E}">
        <p14:creationId xmlns:p14="http://schemas.microsoft.com/office/powerpoint/2010/main" val="3822842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875099" y="292174"/>
            <a:ext cx="8704162"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Set a Field’s Value</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135476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use $set operator to set a field’s value to one you specify</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the field does not exist yet, it will be created</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delete specified field with </a:t>
            </a:r>
            <a:r>
              <a:rPr lang="en-US" sz="2400" b="1" dirty="0">
                <a:solidFill>
                  <a:schemeClr val="tx1">
                    <a:lumMod val="75000"/>
                    <a:lumOff val="25000"/>
                  </a:schemeClr>
                </a:solidFill>
                <a:latin typeface="Arial" panose="020B0604020202020204" pitchFamily="34" charset="0"/>
                <a:cs typeface="Arial" panose="020B0604020202020204" pitchFamily="34" charset="0"/>
              </a:rPr>
              <a:t>$unset</a:t>
            </a:r>
          </a:p>
        </p:txBody>
      </p:sp>
      <p:pic>
        <p:nvPicPr>
          <p:cNvPr id="5" name="Picture 4">
            <a:extLst>
              <a:ext uri="{FF2B5EF4-FFF2-40B4-BE49-F238E27FC236}">
                <a16:creationId xmlns:a16="http://schemas.microsoft.com/office/drawing/2014/main" id="{2FD4071E-8352-384E-88DD-F7B8A44B3D90}"/>
              </a:ext>
            </a:extLst>
          </p:cNvPr>
          <p:cNvPicPr>
            <a:picLocks noChangeAspect="1"/>
          </p:cNvPicPr>
          <p:nvPr/>
        </p:nvPicPr>
        <p:blipFill>
          <a:blip r:embed="rId3"/>
          <a:stretch>
            <a:fillRect/>
          </a:stretch>
        </p:blipFill>
        <p:spPr>
          <a:xfrm>
            <a:off x="34724" y="2392521"/>
            <a:ext cx="10160000" cy="952500"/>
          </a:xfrm>
          <a:prstGeom prst="rect">
            <a:avLst/>
          </a:prstGeom>
        </p:spPr>
      </p:pic>
      <p:pic>
        <p:nvPicPr>
          <p:cNvPr id="6" name="Picture 5">
            <a:extLst>
              <a:ext uri="{FF2B5EF4-FFF2-40B4-BE49-F238E27FC236}">
                <a16:creationId xmlns:a16="http://schemas.microsoft.com/office/drawing/2014/main" id="{05AC27BB-21C8-7445-922D-0239C808A09F}"/>
              </a:ext>
            </a:extLst>
          </p:cNvPr>
          <p:cNvPicPr>
            <a:picLocks noChangeAspect="1"/>
          </p:cNvPicPr>
          <p:nvPr/>
        </p:nvPicPr>
        <p:blipFill>
          <a:blip r:embed="rId4"/>
          <a:stretch>
            <a:fillRect/>
          </a:stretch>
        </p:blipFill>
        <p:spPr>
          <a:xfrm>
            <a:off x="0" y="3483917"/>
            <a:ext cx="9817100" cy="698500"/>
          </a:xfrm>
          <a:prstGeom prst="rect">
            <a:avLst/>
          </a:prstGeom>
        </p:spPr>
      </p:pic>
    </p:spTree>
    <p:extLst>
      <p:ext uri="{BB962C8B-B14F-4D97-AF65-F5344CB8AC3E}">
        <p14:creationId xmlns:p14="http://schemas.microsoft.com/office/powerpoint/2010/main" val="4231754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Indexing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082232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Data structure used by MongoDB query optimizer to sort/order documents</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Like a predefined query that was executed and had results sorted</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Allows us to optimize queries </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Every write on indexed field (insert, update, delete) will take longer for every index we add</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Use </a:t>
            </a:r>
            <a:r>
              <a:rPr lang="en-US" sz="2400" b="1" dirty="0">
                <a:solidFill>
                  <a:schemeClr val="tx1">
                    <a:lumMod val="75000"/>
                    <a:lumOff val="25000"/>
                  </a:schemeClr>
                </a:solidFill>
                <a:latin typeface="Arial" panose="020B0604020202020204" pitchFamily="34" charset="0"/>
                <a:cs typeface="Arial" panose="020B0604020202020204" pitchFamily="34" charset="0"/>
              </a:rPr>
              <a:t>explain() </a:t>
            </a:r>
            <a:r>
              <a:rPr lang="en-US" sz="2400" dirty="0">
                <a:solidFill>
                  <a:schemeClr val="tx1">
                    <a:lumMod val="75000"/>
                    <a:lumOff val="25000"/>
                  </a:schemeClr>
                </a:solidFill>
                <a:latin typeface="Arial" panose="020B0604020202020204" pitchFamily="34" charset="0"/>
                <a:cs typeface="Arial" panose="020B0604020202020204" pitchFamily="34" charset="0"/>
              </a:rPr>
              <a:t>function to see what MongoDB is doing when it executes a query</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To choose fields for index look at common queries</a:t>
            </a: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674F60E-4E8B-8440-87A9-56954FA50DB8}"/>
              </a:ext>
            </a:extLst>
          </p:cNvPr>
          <p:cNvPicPr>
            <a:picLocks noChangeAspect="1"/>
          </p:cNvPicPr>
          <p:nvPr/>
        </p:nvPicPr>
        <p:blipFill>
          <a:blip r:embed="rId3"/>
          <a:stretch>
            <a:fillRect/>
          </a:stretch>
        </p:blipFill>
        <p:spPr>
          <a:xfrm>
            <a:off x="754040" y="4488400"/>
            <a:ext cx="10170775" cy="978887"/>
          </a:xfrm>
          <a:prstGeom prst="rect">
            <a:avLst/>
          </a:prstGeom>
        </p:spPr>
      </p:pic>
    </p:spTree>
    <p:extLst>
      <p:ext uri="{BB962C8B-B14F-4D97-AF65-F5344CB8AC3E}">
        <p14:creationId xmlns:p14="http://schemas.microsoft.com/office/powerpoint/2010/main" val="1216828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Indexes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109568"/>
            <a:ext cx="10822329" cy="3046988"/>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Create index for the same scenarios as in RDBMS</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Add indexes where the number of reads is higher than the number of writes</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Index information is stored in </a:t>
            </a:r>
            <a:r>
              <a:rPr lang="en-US" sz="2800" b="1" dirty="0" err="1">
                <a:solidFill>
                  <a:schemeClr val="tx1">
                    <a:lumMod val="75000"/>
                    <a:lumOff val="25000"/>
                  </a:schemeClr>
                </a:solidFill>
                <a:latin typeface="Arial" panose="020B0604020202020204" pitchFamily="34" charset="0"/>
                <a:cs typeface="Arial" panose="020B0604020202020204" pitchFamily="34" charset="0"/>
              </a:rPr>
              <a:t>system.indexes</a:t>
            </a:r>
            <a:r>
              <a:rPr lang="en-US" sz="2800" b="1" dirty="0">
                <a:solidFill>
                  <a:schemeClr val="tx1">
                    <a:lumMod val="75000"/>
                    <a:lumOff val="25000"/>
                  </a:schemeClr>
                </a:solidFill>
                <a:latin typeface="Arial" panose="020B0604020202020204" pitchFamily="34" charset="0"/>
                <a:cs typeface="Arial" panose="020B0604020202020204" pitchFamily="34" charset="0"/>
              </a:rPr>
              <a:t> </a:t>
            </a:r>
            <a:r>
              <a:rPr lang="en-US" sz="2800" dirty="0">
                <a:solidFill>
                  <a:schemeClr val="tx1">
                    <a:lumMod val="75000"/>
                    <a:lumOff val="25000"/>
                  </a:schemeClr>
                </a:solidFill>
                <a:latin typeface="Arial" panose="020B0604020202020204" pitchFamily="34" charset="0"/>
                <a:cs typeface="Arial" panose="020B0604020202020204" pitchFamily="34" charset="0"/>
              </a:rPr>
              <a:t>collection</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Run </a:t>
            </a:r>
            <a:r>
              <a:rPr lang="en-US" sz="2800" b="1" dirty="0" err="1">
                <a:solidFill>
                  <a:schemeClr val="tx1">
                    <a:lumMod val="75000"/>
                    <a:lumOff val="25000"/>
                  </a:schemeClr>
                </a:solidFill>
                <a:latin typeface="Arial" panose="020B0604020202020204" pitchFamily="34" charset="0"/>
                <a:cs typeface="Arial" panose="020B0604020202020204" pitchFamily="34" charset="0"/>
              </a:rPr>
              <a:t>db.indexes.find</a:t>
            </a:r>
            <a:r>
              <a:rPr lang="en-US" sz="2800" b="1" dirty="0">
                <a:solidFill>
                  <a:schemeClr val="tx1">
                    <a:lumMod val="75000"/>
                    <a:lumOff val="25000"/>
                  </a:schemeClr>
                </a:solidFill>
                <a:latin typeface="Arial" panose="020B0604020202020204" pitchFamily="34" charset="0"/>
                <a:cs typeface="Arial" panose="020B0604020202020204" pitchFamily="34" charset="0"/>
              </a:rPr>
              <a:t>() </a:t>
            </a:r>
            <a:r>
              <a:rPr lang="en-US" sz="2800" dirty="0">
                <a:solidFill>
                  <a:schemeClr val="tx1">
                    <a:lumMod val="75000"/>
                    <a:lumOff val="25000"/>
                  </a:schemeClr>
                </a:solidFill>
                <a:latin typeface="Arial" panose="020B0604020202020204" pitchFamily="34" charset="0"/>
                <a:cs typeface="Arial" panose="020B0604020202020204" pitchFamily="34" charset="0"/>
              </a:rPr>
              <a:t>to see information about your indexes</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To see info for specific collection use </a:t>
            </a:r>
            <a:r>
              <a:rPr lang="en-US" sz="2800" b="1" dirty="0" err="1">
                <a:solidFill>
                  <a:schemeClr val="tx1">
                    <a:lumMod val="75000"/>
                    <a:lumOff val="25000"/>
                  </a:schemeClr>
                </a:solidFill>
                <a:latin typeface="Arial" panose="020B0604020202020204" pitchFamily="34" charset="0"/>
                <a:cs typeface="Arial" panose="020B0604020202020204" pitchFamily="34" charset="0"/>
              </a:rPr>
              <a:t>db.collection.getIndexes</a:t>
            </a:r>
            <a:r>
              <a:rPr lang="en-US" sz="2800" b="1" dirty="0">
                <a:solidFill>
                  <a:schemeClr val="tx1">
                    <a:lumMod val="75000"/>
                    <a:lumOff val="25000"/>
                  </a:schemeClr>
                </a:solidFill>
                <a:latin typeface="Arial" panose="020B0604020202020204" pitchFamily="34" charset="0"/>
                <a:cs typeface="Arial" panose="020B0604020202020204" pitchFamily="34" charset="0"/>
              </a:rPr>
              <a:t>()</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6256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Indexes and Performance</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0822329" cy="2985433"/>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Sometimes need to rebuild indexes to clean up irregularities</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When more writes occur than reads, indexes are counterproductive</a:t>
            </a:r>
          </a:p>
          <a:p>
            <a:pPr marL="342900" indent="-342900">
              <a:buFont typeface="Arial" panose="020B0604020202020204" pitchFamily="34" charset="0"/>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Adding index increases query speed, but it reduces insertion/deletion speed </a:t>
            </a: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188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Geospatial Indexes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0822329"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Designed to work with location-based queries</a:t>
            </a:r>
          </a:p>
          <a:p>
            <a:pPr marL="342900"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Example</a:t>
            </a:r>
            <a:r>
              <a:rPr lang="en-US" sz="2400" dirty="0">
                <a:solidFill>
                  <a:schemeClr val="tx1">
                    <a:lumMod val="75000"/>
                    <a:lumOff val="25000"/>
                  </a:schemeClr>
                </a:solidFill>
                <a:latin typeface="Arial" panose="020B0604020202020204" pitchFamily="34" charset="0"/>
                <a:cs typeface="Arial" panose="020B0604020202020204" pitchFamily="34" charset="0"/>
              </a:rPr>
              <a:t>: can use it to find a number of closest known items to the user’s current location</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Document must have either a sub-object or array </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First element of array has to specify object type and item’s longitude and latitude</a:t>
            </a:r>
          </a:p>
          <a:p>
            <a:pPr marL="342900"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2A1BFAE-062A-0E47-8BCC-F4D5E2231317}"/>
              </a:ext>
            </a:extLst>
          </p:cNvPr>
          <p:cNvPicPr>
            <a:picLocks noChangeAspect="1"/>
          </p:cNvPicPr>
          <p:nvPr/>
        </p:nvPicPr>
        <p:blipFill>
          <a:blip r:embed="rId3"/>
          <a:stretch>
            <a:fillRect/>
          </a:stretch>
        </p:blipFill>
        <p:spPr>
          <a:xfrm>
            <a:off x="422031" y="3927878"/>
            <a:ext cx="11707624" cy="1131055"/>
          </a:xfrm>
          <a:prstGeom prst="rect">
            <a:avLst/>
          </a:prstGeom>
        </p:spPr>
      </p:pic>
    </p:spTree>
    <p:extLst>
      <p:ext uri="{BB962C8B-B14F-4D97-AF65-F5344CB8AC3E}">
        <p14:creationId xmlns:p14="http://schemas.microsoft.com/office/powerpoint/2010/main" val="1382065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Replica Sets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2434A0C1-8EA5-864E-9E95-188764CF1D1E}"/>
              </a:ext>
            </a:extLst>
          </p:cNvPr>
          <p:cNvPicPr>
            <a:picLocks noChangeAspect="1"/>
          </p:cNvPicPr>
          <p:nvPr/>
        </p:nvPicPr>
        <p:blipFill>
          <a:blip r:embed="rId3"/>
          <a:stretch>
            <a:fillRect/>
          </a:stretch>
        </p:blipFill>
        <p:spPr>
          <a:xfrm>
            <a:off x="2667954" y="1099066"/>
            <a:ext cx="8515822" cy="4358508"/>
          </a:xfrm>
          <a:prstGeom prst="rect">
            <a:avLst/>
          </a:prstGeom>
        </p:spPr>
      </p:pic>
    </p:spTree>
    <p:extLst>
      <p:ext uri="{BB962C8B-B14F-4D97-AF65-F5344CB8AC3E}">
        <p14:creationId xmlns:p14="http://schemas.microsoft.com/office/powerpoint/2010/main" val="235833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a:t>
            </a:r>
            <a:r>
              <a:rPr lang="en-US" sz="2800" dirty="0" err="1">
                <a:solidFill>
                  <a:schemeClr val="tx1">
                    <a:lumMod val="65000"/>
                    <a:lumOff val="35000"/>
                  </a:schemeClr>
                </a:solidFill>
                <a:latin typeface="Arial" panose="020B0604020202020204" pitchFamily="34" charset="0"/>
                <a:cs typeface="Arial" panose="020B0604020202020204" pitchFamily="34" charset="0"/>
              </a:rPr>
              <a:t>Sharding</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4" name="Picture 3">
            <a:extLst>
              <a:ext uri="{FF2B5EF4-FFF2-40B4-BE49-F238E27FC236}">
                <a16:creationId xmlns:a16="http://schemas.microsoft.com/office/drawing/2014/main" id="{2CB09607-7D7A-1C4D-B954-91347C982B22}"/>
              </a:ext>
            </a:extLst>
          </p:cNvPr>
          <p:cNvPicPr>
            <a:picLocks noChangeAspect="1"/>
          </p:cNvPicPr>
          <p:nvPr/>
        </p:nvPicPr>
        <p:blipFill>
          <a:blip r:embed="rId3"/>
          <a:stretch>
            <a:fillRect/>
          </a:stretch>
        </p:blipFill>
        <p:spPr>
          <a:xfrm>
            <a:off x="2057400" y="914400"/>
            <a:ext cx="8092440" cy="4483411"/>
          </a:xfrm>
          <a:prstGeom prst="rect">
            <a:avLst/>
          </a:prstGeom>
        </p:spPr>
      </p:pic>
    </p:spTree>
    <p:extLst>
      <p:ext uri="{BB962C8B-B14F-4D97-AF65-F5344CB8AC3E}">
        <p14:creationId xmlns:p14="http://schemas.microsoft.com/office/powerpoint/2010/main" val="2932768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870416"/>
            <a:ext cx="1135476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MongoDB supports ACID transactions on </a:t>
            </a:r>
            <a:r>
              <a:rPr lang="en-US" sz="2400" b="1" dirty="0">
                <a:solidFill>
                  <a:schemeClr val="tx1">
                    <a:lumMod val="75000"/>
                    <a:lumOff val="25000"/>
                  </a:schemeClr>
                </a:solidFill>
                <a:latin typeface="Arial" panose="020B0604020202020204" pitchFamily="34" charset="0"/>
                <a:cs typeface="Arial" panose="020B0604020202020204" pitchFamily="34" charset="0"/>
              </a:rPr>
              <a:t>document level</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Write operation on a single document is atomic</a:t>
            </a:r>
          </a:p>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A7B718F-017F-C44B-9612-90E0B3536467}"/>
              </a:ext>
            </a:extLst>
          </p:cNvPr>
          <p:cNvPicPr>
            <a:picLocks noChangeAspect="1"/>
          </p:cNvPicPr>
          <p:nvPr/>
        </p:nvPicPr>
        <p:blipFill>
          <a:blip r:embed="rId3"/>
          <a:stretch>
            <a:fillRect/>
          </a:stretch>
        </p:blipFill>
        <p:spPr>
          <a:xfrm>
            <a:off x="1244600" y="1795292"/>
            <a:ext cx="9702800" cy="3492500"/>
          </a:xfrm>
          <a:prstGeom prst="rect">
            <a:avLst/>
          </a:prstGeom>
        </p:spPr>
      </p:pic>
    </p:spTree>
    <p:extLst>
      <p:ext uri="{BB962C8B-B14F-4D97-AF65-F5344CB8AC3E}">
        <p14:creationId xmlns:p14="http://schemas.microsoft.com/office/powerpoint/2010/main" val="2591009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3C6C3A63-BA5A-2C44-A33C-C0FB31476EC4}"/>
              </a:ext>
            </a:extLst>
          </p:cNvPr>
          <p:cNvPicPr>
            <a:picLocks noChangeAspect="1"/>
          </p:cNvPicPr>
          <p:nvPr/>
        </p:nvPicPr>
        <p:blipFill>
          <a:blip r:embed="rId3"/>
          <a:stretch>
            <a:fillRect/>
          </a:stretch>
        </p:blipFill>
        <p:spPr>
          <a:xfrm>
            <a:off x="243840" y="1051264"/>
            <a:ext cx="11490960" cy="4237016"/>
          </a:xfrm>
          <a:prstGeom prst="rect">
            <a:avLst/>
          </a:prstGeom>
        </p:spPr>
      </p:pic>
    </p:spTree>
    <p:extLst>
      <p:ext uri="{BB962C8B-B14F-4D97-AF65-F5344CB8AC3E}">
        <p14:creationId xmlns:p14="http://schemas.microsoft.com/office/powerpoint/2010/main" val="404294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Week 1 Review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942970"/>
            <a:ext cx="8294687" cy="4572000"/>
          </a:xfrm>
        </p:spPr>
        <p:txBody>
          <a:bodyPr>
            <a:normAutofit/>
          </a:bodyPr>
          <a:lstStyle/>
          <a:p>
            <a:pPr marL="457200" indent="-457200">
              <a:buFont typeface="Arial" panose="020B0604020202020204" pitchFamily="34" charset="0"/>
              <a:buChar char="•"/>
            </a:pPr>
            <a:r>
              <a:rPr lang="en-US" sz="2400" b="1" dirty="0"/>
              <a:t>“_id”</a:t>
            </a:r>
            <a:r>
              <a:rPr lang="en-US" sz="2400" dirty="0"/>
              <a:t> – every document in MongoDB must have it</a:t>
            </a:r>
          </a:p>
          <a:p>
            <a:pPr marL="868363" lvl="1" indent="-457200">
              <a:buFont typeface="Arial" panose="020B0604020202020204" pitchFamily="34" charset="0"/>
              <a:buChar char="•"/>
            </a:pPr>
            <a:r>
              <a:rPr lang="en-US" sz="2400" dirty="0">
                <a:solidFill>
                  <a:schemeClr val="accent5">
                    <a:lumMod val="75000"/>
                  </a:schemeClr>
                </a:solidFill>
              </a:rPr>
              <a:t>Every document must have unique id</a:t>
            </a:r>
          </a:p>
          <a:p>
            <a:pPr marL="868363" lvl="1" indent="-457200">
              <a:buFont typeface="Arial" panose="020B0604020202020204" pitchFamily="34" charset="0"/>
              <a:buChar char="•"/>
            </a:pPr>
            <a:r>
              <a:rPr lang="en-US" sz="2400" b="1" dirty="0" err="1">
                <a:solidFill>
                  <a:schemeClr val="accent5">
                    <a:lumMod val="75000"/>
                  </a:schemeClr>
                </a:solidFill>
              </a:rPr>
              <a:t>ObjectId</a:t>
            </a:r>
            <a:r>
              <a:rPr lang="en-US" sz="2400" dirty="0">
                <a:solidFill>
                  <a:schemeClr val="accent5">
                    <a:lumMod val="75000"/>
                  </a:schemeClr>
                </a:solidFill>
              </a:rPr>
              <a:t> – default type of “_id”</a:t>
            </a:r>
          </a:p>
          <a:p>
            <a:pPr marL="868363" lvl="1" indent="-457200">
              <a:buFont typeface="Arial" panose="020B0604020202020204" pitchFamily="34" charset="0"/>
              <a:buChar char="•"/>
            </a:pPr>
            <a:r>
              <a:rPr lang="en-US" sz="2400" b="1" dirty="0" err="1">
                <a:solidFill>
                  <a:schemeClr val="accent5">
                    <a:lumMod val="75000"/>
                  </a:schemeClr>
                </a:solidFill>
              </a:rPr>
              <a:t>ObjectID</a:t>
            </a:r>
            <a:r>
              <a:rPr lang="en-US" sz="2400" dirty="0">
                <a:solidFill>
                  <a:schemeClr val="accent5">
                    <a:lumMod val="75000"/>
                  </a:schemeClr>
                </a:solidFill>
              </a:rPr>
              <a:t> – is actually a BSON type</a:t>
            </a:r>
          </a:p>
          <a:p>
            <a:pPr marL="868363" lvl="1" indent="-457200">
              <a:buFont typeface="Arial" panose="020B0604020202020204" pitchFamily="34" charset="0"/>
              <a:buChar char="•"/>
            </a:pPr>
            <a:r>
              <a:rPr lang="en-US" sz="2400" dirty="0">
                <a:solidFill>
                  <a:schemeClr val="accent5">
                    <a:lumMod val="75000"/>
                  </a:schemeClr>
                </a:solidFill>
              </a:rPr>
              <a:t>Lightweight class</a:t>
            </a:r>
          </a:p>
        </p:txBody>
      </p:sp>
    </p:spTree>
    <p:extLst>
      <p:ext uri="{BB962C8B-B14F-4D97-AF65-F5344CB8AC3E}">
        <p14:creationId xmlns:p14="http://schemas.microsoft.com/office/powerpoint/2010/main" val="2487135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4.0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135476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Support for multi-document ACID transactions – replica sets</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Same concept as in RDBMS</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Conversational</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Performant</a:t>
            </a:r>
          </a:p>
          <a:p>
            <a:pPr marL="800100" lvl="1"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b="1" dirty="0">
                <a:solidFill>
                  <a:schemeClr val="tx1">
                    <a:lumMod val="75000"/>
                    <a:lumOff val="25000"/>
                  </a:schemeClr>
                </a:solidFill>
                <a:latin typeface="Arial" panose="020B0604020202020204" pitchFamily="34" charset="0"/>
                <a:cs typeface="Arial" panose="020B0604020202020204" pitchFamily="34" charset="0"/>
              </a:rPr>
              <a:t>Did MongoDB support transactions before 4.0?</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Yes, but only for single document </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MongoDB extends these transactions across multiple documents, statements, collections and databases</a:t>
            </a:r>
          </a:p>
          <a:p>
            <a:pPr marL="800100" lvl="1" indent="-342900">
              <a:buFont typeface="Arial" panose="020B0604020202020204" pitchFamily="34" charset="0"/>
              <a:buChar char="•"/>
            </a:pPr>
            <a:endParaRPr lang="en-US" sz="24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94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4.0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F16B5E2F-544D-9A40-9F9B-14E6FC62D8CE}"/>
              </a:ext>
            </a:extLst>
          </p:cNvPr>
          <p:cNvPicPr>
            <a:picLocks noChangeAspect="1"/>
          </p:cNvPicPr>
          <p:nvPr/>
        </p:nvPicPr>
        <p:blipFill>
          <a:blip r:embed="rId3"/>
          <a:stretch>
            <a:fillRect/>
          </a:stretch>
        </p:blipFill>
        <p:spPr>
          <a:xfrm>
            <a:off x="1270979" y="908020"/>
            <a:ext cx="8421661" cy="4586254"/>
          </a:xfrm>
          <a:prstGeom prst="rect">
            <a:avLst/>
          </a:prstGeom>
        </p:spPr>
      </p:pic>
    </p:spTree>
    <p:extLst>
      <p:ext uri="{BB962C8B-B14F-4D97-AF65-F5344CB8AC3E}">
        <p14:creationId xmlns:p14="http://schemas.microsoft.com/office/powerpoint/2010/main" val="1097670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MongoDB 4.0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4" name="Picture 3">
            <a:extLst>
              <a:ext uri="{FF2B5EF4-FFF2-40B4-BE49-F238E27FC236}">
                <a16:creationId xmlns:a16="http://schemas.microsoft.com/office/drawing/2014/main" id="{AB226277-1FA4-F046-B5F2-E2635A847EE1}"/>
              </a:ext>
            </a:extLst>
          </p:cNvPr>
          <p:cNvPicPr>
            <a:picLocks noChangeAspect="1"/>
          </p:cNvPicPr>
          <p:nvPr/>
        </p:nvPicPr>
        <p:blipFill>
          <a:blip r:embed="rId3"/>
          <a:stretch>
            <a:fillRect/>
          </a:stretch>
        </p:blipFill>
        <p:spPr>
          <a:xfrm>
            <a:off x="1488050" y="914400"/>
            <a:ext cx="8111099" cy="4536387"/>
          </a:xfrm>
          <a:prstGeom prst="rect">
            <a:avLst/>
          </a:prstGeom>
        </p:spPr>
      </p:pic>
    </p:spTree>
    <p:extLst>
      <p:ext uri="{BB962C8B-B14F-4D97-AF65-F5344CB8AC3E}">
        <p14:creationId xmlns:p14="http://schemas.microsoft.com/office/powerpoint/2010/main" val="3228241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When to Use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4" name="Picture 3">
            <a:extLst>
              <a:ext uri="{FF2B5EF4-FFF2-40B4-BE49-F238E27FC236}">
                <a16:creationId xmlns:a16="http://schemas.microsoft.com/office/drawing/2014/main" id="{D7166736-6C5C-3348-84DE-A054E623C945}"/>
              </a:ext>
            </a:extLst>
          </p:cNvPr>
          <p:cNvPicPr>
            <a:picLocks noChangeAspect="1"/>
          </p:cNvPicPr>
          <p:nvPr/>
        </p:nvPicPr>
        <p:blipFill>
          <a:blip r:embed="rId3"/>
          <a:stretch>
            <a:fillRect/>
          </a:stretch>
        </p:blipFill>
        <p:spPr>
          <a:xfrm>
            <a:off x="1223889" y="1217426"/>
            <a:ext cx="9139312" cy="4156432"/>
          </a:xfrm>
          <a:prstGeom prst="rect">
            <a:avLst/>
          </a:prstGeom>
        </p:spPr>
      </p:pic>
    </p:spTree>
    <p:extLst>
      <p:ext uri="{BB962C8B-B14F-4D97-AF65-F5344CB8AC3E}">
        <p14:creationId xmlns:p14="http://schemas.microsoft.com/office/powerpoint/2010/main" val="2793955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When to Use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BF3F32A0-0065-6847-A2A6-DD9403961806}"/>
              </a:ext>
            </a:extLst>
          </p:cNvPr>
          <p:cNvPicPr>
            <a:picLocks noChangeAspect="1"/>
          </p:cNvPicPr>
          <p:nvPr/>
        </p:nvPicPr>
        <p:blipFill>
          <a:blip r:embed="rId3"/>
          <a:stretch>
            <a:fillRect/>
          </a:stretch>
        </p:blipFill>
        <p:spPr>
          <a:xfrm>
            <a:off x="992779" y="914400"/>
            <a:ext cx="9693298" cy="4609068"/>
          </a:xfrm>
          <a:prstGeom prst="rect">
            <a:avLst/>
          </a:prstGeom>
        </p:spPr>
      </p:pic>
    </p:spTree>
    <p:extLst>
      <p:ext uri="{BB962C8B-B14F-4D97-AF65-F5344CB8AC3E}">
        <p14:creationId xmlns:p14="http://schemas.microsoft.com/office/powerpoint/2010/main" val="2524427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When to Use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6" name="Picture 5">
            <a:extLst>
              <a:ext uri="{FF2B5EF4-FFF2-40B4-BE49-F238E27FC236}">
                <a16:creationId xmlns:a16="http://schemas.microsoft.com/office/drawing/2014/main" id="{AD91D202-2E30-A44C-B7A8-593A2964FB65}"/>
              </a:ext>
            </a:extLst>
          </p:cNvPr>
          <p:cNvPicPr>
            <a:picLocks noChangeAspect="1"/>
          </p:cNvPicPr>
          <p:nvPr/>
        </p:nvPicPr>
        <p:blipFill>
          <a:blip r:embed="rId3"/>
          <a:stretch>
            <a:fillRect/>
          </a:stretch>
        </p:blipFill>
        <p:spPr>
          <a:xfrm>
            <a:off x="1488050" y="1099066"/>
            <a:ext cx="8486922" cy="4390149"/>
          </a:xfrm>
          <a:prstGeom prst="rect">
            <a:avLst/>
          </a:prstGeom>
        </p:spPr>
      </p:pic>
    </p:spTree>
    <p:extLst>
      <p:ext uri="{BB962C8B-B14F-4D97-AF65-F5344CB8AC3E}">
        <p14:creationId xmlns:p14="http://schemas.microsoft.com/office/powerpoint/2010/main" val="2329798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99595" y="292174"/>
            <a:ext cx="9479666"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When to use Transactions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9" name="TextBox 8">
            <a:extLst>
              <a:ext uri="{FF2B5EF4-FFF2-40B4-BE49-F238E27FC236}">
                <a16:creationId xmlns:a16="http://schemas.microsoft.com/office/drawing/2014/main" id="{A36E8110-BEE4-A94E-8B1F-29BB185B5DE8}"/>
              </a:ext>
            </a:extLst>
          </p:cNvPr>
          <p:cNvSpPr txBox="1"/>
          <p:nvPr/>
        </p:nvSpPr>
        <p:spPr>
          <a:xfrm>
            <a:off x="254643" y="1053296"/>
            <a:ext cx="1135476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Distinct business objects </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Example: Order and inventory count</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Example: Two different users transferring money </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Views</a:t>
            </a:r>
          </a:p>
          <a:p>
            <a:pPr marL="800100"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Aggregate type of data</a:t>
            </a:r>
          </a:p>
          <a:p>
            <a:pPr marL="800100" lvl="1"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 Per MongoDB – most users will use transactions </a:t>
            </a:r>
            <a:r>
              <a:rPr lang="en-US" sz="2400" b="1" dirty="0">
                <a:solidFill>
                  <a:schemeClr val="tx1">
                    <a:lumMod val="75000"/>
                    <a:lumOff val="25000"/>
                  </a:schemeClr>
                </a:solidFill>
                <a:latin typeface="Arial" panose="020B0604020202020204" pitchFamily="34" charset="0"/>
                <a:cs typeface="Arial" panose="020B0604020202020204" pitchFamily="34" charset="0"/>
              </a:rPr>
              <a:t>but for a very small % of operations ( &lt; 1%)</a:t>
            </a:r>
            <a:endParaRPr lang="en-US" sz="24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455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JSON Schema Validation</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38865B87-24D0-634D-AA4F-22A06DD1CBB6}"/>
              </a:ext>
            </a:extLst>
          </p:cNvPr>
          <p:cNvPicPr>
            <a:picLocks noChangeAspect="1"/>
          </p:cNvPicPr>
          <p:nvPr/>
        </p:nvPicPr>
        <p:blipFill>
          <a:blip r:embed="rId3"/>
          <a:stretch>
            <a:fillRect/>
          </a:stretch>
        </p:blipFill>
        <p:spPr>
          <a:xfrm>
            <a:off x="1704110" y="914400"/>
            <a:ext cx="8402850" cy="4464925"/>
          </a:xfrm>
          <a:prstGeom prst="rect">
            <a:avLst/>
          </a:prstGeom>
        </p:spPr>
      </p:pic>
    </p:spTree>
    <p:extLst>
      <p:ext uri="{BB962C8B-B14F-4D97-AF65-F5344CB8AC3E}">
        <p14:creationId xmlns:p14="http://schemas.microsoft.com/office/powerpoint/2010/main" val="569131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JSON Schema Validation</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4" name="TextBox 3">
            <a:extLst>
              <a:ext uri="{FF2B5EF4-FFF2-40B4-BE49-F238E27FC236}">
                <a16:creationId xmlns:a16="http://schemas.microsoft.com/office/drawing/2014/main" id="{EF5DDAB4-B4D5-AE42-A0AC-539092A3B53B}"/>
              </a:ext>
            </a:extLst>
          </p:cNvPr>
          <p:cNvSpPr txBox="1"/>
          <p:nvPr/>
        </p:nvSpPr>
        <p:spPr>
          <a:xfrm>
            <a:off x="304800" y="1920240"/>
            <a:ext cx="1159764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MongoDB is </a:t>
            </a:r>
            <a:r>
              <a:rPr lang="en-US" sz="2400" dirty="0" err="1">
                <a:solidFill>
                  <a:schemeClr val="tx1">
                    <a:lumMod val="75000"/>
                    <a:lumOff val="25000"/>
                  </a:schemeClr>
                </a:solidFill>
                <a:latin typeface="Arial" panose="020B0604020202020204" pitchFamily="34" charset="0"/>
                <a:cs typeface="Arial" panose="020B0604020202020204" pitchFamily="34" charset="0"/>
              </a:rPr>
              <a:t>schemaless</a:t>
            </a:r>
            <a:r>
              <a:rPr lang="en-US" sz="2400" dirty="0">
                <a:solidFill>
                  <a:schemeClr val="tx1">
                    <a:lumMod val="75000"/>
                    <a:lumOff val="25000"/>
                  </a:schemeClr>
                </a:solidFill>
                <a:latin typeface="Arial" panose="020B0604020202020204" pitchFamily="34" charset="0"/>
                <a:cs typeface="Arial" panose="020B0604020202020204" pitchFamily="34" charset="0"/>
              </a:rPr>
              <a:t> database – don’t have to define schema for collection</a:t>
            </a:r>
          </a:p>
          <a:p>
            <a:pPr marL="342900"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Define rules using </a:t>
            </a:r>
            <a:r>
              <a:rPr lang="en-US" sz="2400" b="1" dirty="0">
                <a:solidFill>
                  <a:schemeClr val="tx1">
                    <a:lumMod val="75000"/>
                    <a:lumOff val="25000"/>
                  </a:schemeClr>
                </a:solidFill>
                <a:latin typeface="Arial" panose="020B0604020202020204" pitchFamily="34" charset="0"/>
                <a:cs typeface="Arial" panose="020B0604020202020204" pitchFamily="34" charset="0"/>
              </a:rPr>
              <a:t>$</a:t>
            </a:r>
            <a:r>
              <a:rPr lang="en-US" sz="2400" b="1" dirty="0" err="1">
                <a:solidFill>
                  <a:schemeClr val="tx1">
                    <a:lumMod val="75000"/>
                    <a:lumOff val="25000"/>
                  </a:schemeClr>
                </a:solidFill>
                <a:latin typeface="Arial" panose="020B0604020202020204" pitchFamily="34" charset="0"/>
                <a:cs typeface="Arial" panose="020B0604020202020204" pitchFamily="34" charset="0"/>
              </a:rPr>
              <a:t>jsonSchema</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in the </a:t>
            </a:r>
            <a:r>
              <a:rPr lang="en-US" sz="2400" b="1" dirty="0" err="1">
                <a:solidFill>
                  <a:schemeClr val="tx1">
                    <a:lumMod val="75000"/>
                    <a:lumOff val="25000"/>
                  </a:schemeClr>
                </a:solidFill>
                <a:latin typeface="Arial" panose="020B0604020202020204" pitchFamily="34" charset="0"/>
                <a:cs typeface="Arial" panose="020B0604020202020204" pitchFamily="34" charset="0"/>
              </a:rPr>
              <a:t>db.createCollection</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command</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a:t>
            </a:r>
            <a:r>
              <a:rPr lang="en-US" sz="2400" b="1" dirty="0" err="1">
                <a:solidFill>
                  <a:schemeClr val="tx1">
                    <a:lumMod val="75000"/>
                    <a:lumOff val="25000"/>
                  </a:schemeClr>
                </a:solidFill>
                <a:latin typeface="Arial" panose="020B0604020202020204" pitchFamily="34" charset="0"/>
                <a:cs typeface="Arial" panose="020B0604020202020204" pitchFamily="34" charset="0"/>
              </a:rPr>
              <a:t>jsonSchema</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requires a JSON document with all the rules specified</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Rules on each inserted or updated document </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Required fields, types of fields, range of values, </a:t>
            </a:r>
            <a:r>
              <a:rPr lang="en-US" sz="2400" dirty="0" err="1">
                <a:solidFill>
                  <a:schemeClr val="tx1">
                    <a:lumMod val="75000"/>
                    <a:lumOff val="25000"/>
                  </a:schemeClr>
                </a:solidFill>
                <a:latin typeface="Arial" panose="020B0604020202020204" pitchFamily="34" charset="0"/>
                <a:cs typeface="Arial" panose="020B0604020202020204" pitchFamily="34" charset="0"/>
              </a:rPr>
              <a:t>etc</a:t>
            </a:r>
            <a:r>
              <a:rPr lang="en-US" sz="2400" dirty="0">
                <a:solidFill>
                  <a:schemeClr val="tx1">
                    <a:lumMod val="75000"/>
                    <a:lumOff val="25000"/>
                  </a:schemeClr>
                </a:solidFill>
                <a:latin typeface="Arial" panose="020B0604020202020204" pitchFamily="34" charset="0"/>
                <a:cs typeface="Arial" panose="020B0604020202020204" pitchFamily="34" charset="0"/>
              </a:rPr>
              <a:t> like in RDBMS</a:t>
            </a:r>
          </a:p>
        </p:txBody>
      </p:sp>
    </p:spTree>
    <p:extLst>
      <p:ext uri="{BB962C8B-B14F-4D97-AF65-F5344CB8AC3E}">
        <p14:creationId xmlns:p14="http://schemas.microsoft.com/office/powerpoint/2010/main" val="4231956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JSON Schema Validation</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77C65CB0-A02D-9C44-917B-4587988ADE4D}"/>
              </a:ext>
            </a:extLst>
          </p:cNvPr>
          <p:cNvPicPr>
            <a:picLocks noChangeAspect="1"/>
          </p:cNvPicPr>
          <p:nvPr/>
        </p:nvPicPr>
        <p:blipFill>
          <a:blip r:embed="rId3"/>
          <a:stretch>
            <a:fillRect/>
          </a:stretch>
        </p:blipFill>
        <p:spPr>
          <a:xfrm>
            <a:off x="1057909" y="914400"/>
            <a:ext cx="9030971" cy="4596976"/>
          </a:xfrm>
          <a:prstGeom prst="rect">
            <a:avLst/>
          </a:prstGeom>
        </p:spPr>
      </p:pic>
    </p:spTree>
    <p:extLst>
      <p:ext uri="{BB962C8B-B14F-4D97-AF65-F5344CB8AC3E}">
        <p14:creationId xmlns:p14="http://schemas.microsoft.com/office/powerpoint/2010/main" val="1158976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Week 1 Review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4" name="Picture 3">
            <a:extLst>
              <a:ext uri="{FF2B5EF4-FFF2-40B4-BE49-F238E27FC236}">
                <a16:creationId xmlns:a16="http://schemas.microsoft.com/office/drawing/2014/main" id="{9E7EBD96-AC31-E244-9A68-1534444FCE58}"/>
              </a:ext>
            </a:extLst>
          </p:cNvPr>
          <p:cNvPicPr>
            <a:picLocks noChangeAspect="1"/>
          </p:cNvPicPr>
          <p:nvPr/>
        </p:nvPicPr>
        <p:blipFill>
          <a:blip r:embed="rId3"/>
          <a:stretch>
            <a:fillRect/>
          </a:stretch>
        </p:blipFill>
        <p:spPr>
          <a:xfrm>
            <a:off x="1022675" y="1256092"/>
            <a:ext cx="10401300" cy="2933700"/>
          </a:xfrm>
          <a:prstGeom prst="rect">
            <a:avLst/>
          </a:prstGeom>
        </p:spPr>
      </p:pic>
    </p:spTree>
    <p:extLst>
      <p:ext uri="{BB962C8B-B14F-4D97-AF65-F5344CB8AC3E}">
        <p14:creationId xmlns:p14="http://schemas.microsoft.com/office/powerpoint/2010/main" val="74344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Why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4" name="Picture 3">
            <a:extLst>
              <a:ext uri="{FF2B5EF4-FFF2-40B4-BE49-F238E27FC236}">
                <a16:creationId xmlns:a16="http://schemas.microsoft.com/office/drawing/2014/main" id="{CDCB4EC1-FBB9-1B43-BD74-0BF9AB5A7D23}"/>
              </a:ext>
            </a:extLst>
          </p:cNvPr>
          <p:cNvPicPr>
            <a:picLocks noChangeAspect="1"/>
          </p:cNvPicPr>
          <p:nvPr/>
        </p:nvPicPr>
        <p:blipFill>
          <a:blip r:embed="rId3"/>
          <a:stretch>
            <a:fillRect/>
          </a:stretch>
        </p:blipFill>
        <p:spPr>
          <a:xfrm>
            <a:off x="1225551" y="1099066"/>
            <a:ext cx="9137650" cy="4274248"/>
          </a:xfrm>
          <a:prstGeom prst="rect">
            <a:avLst/>
          </a:prstGeom>
        </p:spPr>
      </p:pic>
    </p:spTree>
    <p:extLst>
      <p:ext uri="{BB962C8B-B14F-4D97-AF65-F5344CB8AC3E}">
        <p14:creationId xmlns:p14="http://schemas.microsoft.com/office/powerpoint/2010/main" val="174759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Why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E22BDC9F-8160-174A-AFAD-E75C7456AD61}"/>
              </a:ext>
            </a:extLst>
          </p:cNvPr>
          <p:cNvPicPr>
            <a:picLocks noChangeAspect="1"/>
          </p:cNvPicPr>
          <p:nvPr/>
        </p:nvPicPr>
        <p:blipFill>
          <a:blip r:embed="rId3"/>
          <a:stretch>
            <a:fillRect/>
          </a:stretch>
        </p:blipFill>
        <p:spPr>
          <a:xfrm>
            <a:off x="1822450" y="914400"/>
            <a:ext cx="7870190" cy="4475984"/>
          </a:xfrm>
          <a:prstGeom prst="rect">
            <a:avLst/>
          </a:prstGeom>
        </p:spPr>
      </p:pic>
    </p:spTree>
    <p:extLst>
      <p:ext uri="{BB962C8B-B14F-4D97-AF65-F5344CB8AC3E}">
        <p14:creationId xmlns:p14="http://schemas.microsoft.com/office/powerpoint/2010/main" val="3956813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1536353"/>
            <a:ext cx="6767694" cy="925252"/>
          </a:xfrm>
          <a:prstGeom prst="rect">
            <a:avLst/>
          </a:prstGeom>
        </p:spPr>
        <p:txBody>
          <a:bodyPr/>
          <a:lstStyle/>
          <a:p>
            <a:br>
              <a:rPr lang="en-US" sz="2800" b="1" dirty="0">
                <a:solidFill>
                  <a:schemeClr val="tx1">
                    <a:lumMod val="65000"/>
                    <a:lumOff val="35000"/>
                  </a:schemeClr>
                </a:solidFill>
                <a:latin typeface="Arial" panose="020B0604020202020204" pitchFamily="34" charset="0"/>
                <a:cs typeface="Arial" panose="020B0604020202020204" pitchFamily="34" charset="0"/>
              </a:rPr>
            </a:br>
            <a:r>
              <a:rPr lang="en-US" sz="2800" b="1" dirty="0">
                <a:solidFill>
                  <a:schemeClr val="tx1">
                    <a:lumMod val="65000"/>
                    <a:lumOff val="35000"/>
                  </a:schemeClr>
                </a:solidFill>
                <a:latin typeface="Arial" panose="020B0604020202020204" pitchFamily="34" charset="0"/>
                <a:cs typeface="Arial" panose="020B0604020202020204" pitchFamily="34" charset="0"/>
              </a:rPr>
              <a:t>MongoDB LAB 2</a:t>
            </a:r>
            <a:br>
              <a:rPr lang="en-US" sz="2800" dirty="0">
                <a:solidFill>
                  <a:schemeClr val="tx1">
                    <a:lumMod val="65000"/>
                    <a:lumOff val="35000"/>
                  </a:schemeClr>
                </a:solidFill>
                <a:latin typeface="Arial" panose="020B0604020202020204" pitchFamily="34" charset="0"/>
                <a:cs typeface="Arial" panose="020B0604020202020204" pitchFamily="34" charset="0"/>
              </a:rPr>
            </a:br>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Tree>
    <p:extLst>
      <p:ext uri="{BB962C8B-B14F-4D97-AF65-F5344CB8AC3E}">
        <p14:creationId xmlns:p14="http://schemas.microsoft.com/office/powerpoint/2010/main" val="2474004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Sources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6" name="TextBox 5">
            <a:extLst>
              <a:ext uri="{FF2B5EF4-FFF2-40B4-BE49-F238E27FC236}">
                <a16:creationId xmlns:a16="http://schemas.microsoft.com/office/drawing/2014/main" id="{8840D355-EB00-A34E-84BA-80661C56F4E7}"/>
              </a:ext>
            </a:extLst>
          </p:cNvPr>
          <p:cNvSpPr txBox="1"/>
          <p:nvPr/>
        </p:nvSpPr>
        <p:spPr>
          <a:xfrm>
            <a:off x="1166006" y="1283732"/>
            <a:ext cx="10628597" cy="4247317"/>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The Definitive Guide: Powerful and Scalable Data Storage”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“NoSQL For Mere Mortals”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Complete Guide to Dealing with Big Data Using MongoDB”</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World’18</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5893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292174"/>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Why have different collections?</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1763714" y="942970"/>
            <a:ext cx="8294687" cy="4572000"/>
          </a:xfrm>
        </p:spPr>
        <p:txBody>
          <a:bodyP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EC991FA4-3719-C046-9CF4-CBF07325CB13}"/>
              </a:ext>
            </a:extLst>
          </p:cNvPr>
          <p:cNvPicPr>
            <a:picLocks noChangeAspect="1"/>
          </p:cNvPicPr>
          <p:nvPr/>
        </p:nvPicPr>
        <p:blipFill>
          <a:blip r:embed="rId3"/>
          <a:stretch>
            <a:fillRect/>
          </a:stretch>
        </p:blipFill>
        <p:spPr>
          <a:xfrm>
            <a:off x="1990846" y="1312302"/>
            <a:ext cx="7838954" cy="3678798"/>
          </a:xfrm>
          <a:prstGeom prst="rect">
            <a:avLst/>
          </a:prstGeom>
        </p:spPr>
      </p:pic>
    </p:spTree>
    <p:extLst>
      <p:ext uri="{BB962C8B-B14F-4D97-AF65-F5344CB8AC3E}">
        <p14:creationId xmlns:p14="http://schemas.microsoft.com/office/powerpoint/2010/main" val="1735868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63929" y="292174"/>
            <a:ext cx="981533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Querying in MongoDB</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5" name="Content Placeholder 2">
            <a:extLst>
              <a:ext uri="{FF2B5EF4-FFF2-40B4-BE49-F238E27FC236}">
                <a16:creationId xmlns:a16="http://schemas.microsoft.com/office/drawing/2014/main" id="{68915B94-67DC-4445-A21F-4D9292DAB6CA}"/>
              </a:ext>
            </a:extLst>
          </p:cNvPr>
          <p:cNvSpPr>
            <a:spLocks noGrp="1"/>
          </p:cNvSpPr>
          <p:nvPr>
            <p:ph idx="1"/>
          </p:nvPr>
        </p:nvSpPr>
        <p:spPr>
          <a:xfrm>
            <a:off x="474562" y="937546"/>
            <a:ext cx="10926501" cy="4068138"/>
          </a:xfrm>
        </p:spPr>
        <p:txBody>
          <a:bodyPr>
            <a:normAutofit/>
          </a:bodyPr>
          <a:lstStyle/>
          <a:p>
            <a:pPr marL="342900" indent="-342900">
              <a:buFont typeface="Arial" panose="020B0604020202020204" pitchFamily="34" charset="0"/>
              <a:buChar char="•"/>
            </a:pPr>
            <a:r>
              <a:rPr lang="en-US" sz="2400" dirty="0">
                <a:solidFill>
                  <a:schemeClr val="tx1">
                    <a:lumMod val="75000"/>
                    <a:lumOff val="25000"/>
                  </a:schemeClr>
                </a:solidFill>
              </a:rPr>
              <a:t>Can perform </a:t>
            </a:r>
            <a:r>
              <a:rPr lang="en-US" sz="2400" dirty="0">
                <a:solidFill>
                  <a:srgbClr val="FF0000"/>
                </a:solidFill>
              </a:rPr>
              <a:t>ad hoc queries </a:t>
            </a:r>
            <a:r>
              <a:rPr lang="en-US" sz="2400" dirty="0">
                <a:solidFill>
                  <a:schemeClr val="tx1">
                    <a:lumMod val="75000"/>
                    <a:lumOff val="25000"/>
                  </a:schemeClr>
                </a:solidFill>
              </a:rPr>
              <a:t>using </a:t>
            </a:r>
            <a:r>
              <a:rPr lang="en-US" sz="2400" b="1" dirty="0">
                <a:solidFill>
                  <a:schemeClr val="tx1">
                    <a:lumMod val="75000"/>
                    <a:lumOff val="25000"/>
                  </a:schemeClr>
                </a:solidFill>
              </a:rPr>
              <a:t>find() </a:t>
            </a:r>
            <a:r>
              <a:rPr lang="en-US" sz="2400" dirty="0">
                <a:solidFill>
                  <a:schemeClr val="tx1">
                    <a:lumMod val="75000"/>
                    <a:lumOff val="25000"/>
                  </a:schemeClr>
                </a:solidFill>
              </a:rPr>
              <a:t>and </a:t>
            </a:r>
            <a:r>
              <a:rPr lang="en-US" sz="2400" b="1" dirty="0" err="1">
                <a:solidFill>
                  <a:schemeClr val="tx1">
                    <a:lumMod val="75000"/>
                    <a:lumOff val="25000"/>
                  </a:schemeClr>
                </a:solidFill>
              </a:rPr>
              <a:t>findOne</a:t>
            </a:r>
            <a:r>
              <a:rPr lang="en-US" sz="2400" b="1" dirty="0">
                <a:solidFill>
                  <a:schemeClr val="tx1">
                    <a:lumMod val="75000"/>
                    <a:lumOff val="25000"/>
                  </a:schemeClr>
                </a:solidFill>
              </a:rPr>
              <a:t>() </a:t>
            </a:r>
          </a:p>
          <a:p>
            <a:pPr marL="342900" indent="-342900">
              <a:buFont typeface="Arial" panose="020B0604020202020204" pitchFamily="34" charset="0"/>
              <a:buChar char="•"/>
            </a:pPr>
            <a:r>
              <a:rPr lang="en-US" sz="2400" dirty="0">
                <a:solidFill>
                  <a:schemeClr val="tx1">
                    <a:lumMod val="75000"/>
                    <a:lumOff val="25000"/>
                  </a:schemeClr>
                </a:solidFill>
              </a:rPr>
              <a:t>Query for ranges, set inclusions, inequalities and more using </a:t>
            </a:r>
            <a:r>
              <a:rPr lang="en-US" sz="2400" b="1" dirty="0">
                <a:solidFill>
                  <a:schemeClr val="tx1">
                    <a:lumMod val="75000"/>
                    <a:lumOff val="25000"/>
                  </a:schemeClr>
                </a:solidFill>
              </a:rPr>
              <a:t>$-conditions</a:t>
            </a:r>
          </a:p>
          <a:p>
            <a:pPr marL="342900" indent="-342900">
              <a:buFont typeface="Arial" panose="020B0604020202020204" pitchFamily="34" charset="0"/>
              <a:buChar char="•"/>
            </a:pPr>
            <a:r>
              <a:rPr lang="en-US" sz="2400" dirty="0">
                <a:solidFill>
                  <a:schemeClr val="tx1">
                    <a:lumMod val="75000"/>
                    <a:lumOff val="25000"/>
                  </a:schemeClr>
                </a:solidFill>
              </a:rPr>
              <a:t>Queries return database </a:t>
            </a:r>
            <a:r>
              <a:rPr lang="en-US" sz="2400" b="1" dirty="0">
                <a:solidFill>
                  <a:schemeClr val="tx1">
                    <a:lumMod val="75000"/>
                    <a:lumOff val="25000"/>
                  </a:schemeClr>
                </a:solidFill>
              </a:rPr>
              <a:t>cursor</a:t>
            </a:r>
            <a:r>
              <a:rPr lang="en-US" sz="2400" dirty="0">
                <a:solidFill>
                  <a:schemeClr val="tx1">
                    <a:lumMod val="75000"/>
                    <a:lumOff val="25000"/>
                  </a:schemeClr>
                </a:solidFill>
              </a:rPr>
              <a:t> </a:t>
            </a:r>
          </a:p>
          <a:p>
            <a:pPr marL="754063" lvl="1" indent="-342900">
              <a:buFont typeface="Arial" panose="020B0604020202020204" pitchFamily="34" charset="0"/>
              <a:buChar char="•"/>
            </a:pPr>
            <a:r>
              <a:rPr lang="en-US" sz="2400" dirty="0">
                <a:solidFill>
                  <a:schemeClr val="accent5">
                    <a:lumMod val="75000"/>
                  </a:schemeClr>
                </a:solidFill>
              </a:rPr>
              <a:t>Returns batches of documents </a:t>
            </a:r>
          </a:p>
          <a:p>
            <a:pPr marL="342900" indent="-342900">
              <a:buFont typeface="Arial" panose="020B0604020202020204" pitchFamily="34" charset="0"/>
              <a:buChar char="•"/>
            </a:pPr>
            <a:r>
              <a:rPr lang="en-US" sz="2400" dirty="0">
                <a:solidFill>
                  <a:schemeClr val="tx1">
                    <a:lumMod val="75000"/>
                    <a:lumOff val="25000"/>
                  </a:schemeClr>
                </a:solidFill>
              </a:rPr>
              <a:t>Operations on </a:t>
            </a:r>
            <a:r>
              <a:rPr lang="en-US" sz="2400" b="1" dirty="0">
                <a:solidFill>
                  <a:schemeClr val="tx1">
                    <a:lumMod val="75000"/>
                    <a:lumOff val="25000"/>
                  </a:schemeClr>
                </a:solidFill>
              </a:rPr>
              <a:t>cursor</a:t>
            </a:r>
          </a:p>
          <a:p>
            <a:pPr marL="754063" lvl="1" indent="-342900">
              <a:buFont typeface="Arial" panose="020B0604020202020204" pitchFamily="34" charset="0"/>
              <a:buChar char="•"/>
            </a:pPr>
            <a:r>
              <a:rPr lang="en-US" sz="2400" dirty="0">
                <a:solidFill>
                  <a:schemeClr val="accent5">
                    <a:lumMod val="75000"/>
                  </a:schemeClr>
                </a:solidFill>
              </a:rPr>
              <a:t>Skipping certain number of results returned</a:t>
            </a:r>
          </a:p>
          <a:p>
            <a:pPr marL="754063" lvl="1" indent="-342900">
              <a:buFont typeface="Arial" panose="020B0604020202020204" pitchFamily="34" charset="0"/>
              <a:buChar char="•"/>
            </a:pPr>
            <a:r>
              <a:rPr lang="en-US" sz="2400" dirty="0">
                <a:solidFill>
                  <a:schemeClr val="accent5">
                    <a:lumMod val="75000"/>
                  </a:schemeClr>
                </a:solidFill>
              </a:rPr>
              <a:t>Limiting number of results</a:t>
            </a:r>
          </a:p>
          <a:p>
            <a:pPr marL="754063" lvl="1" indent="-342900">
              <a:buFont typeface="Arial" panose="020B0604020202020204" pitchFamily="34" charset="0"/>
              <a:buChar char="•"/>
            </a:pPr>
            <a:r>
              <a:rPr lang="en-US" sz="2400" dirty="0">
                <a:solidFill>
                  <a:schemeClr val="accent5">
                    <a:lumMod val="75000"/>
                  </a:schemeClr>
                </a:solidFill>
              </a:rPr>
              <a:t>Sorting  </a:t>
            </a:r>
          </a:p>
          <a:p>
            <a:pPr lvl="1"/>
            <a:endParaRPr lang="en-US" sz="2400" dirty="0">
              <a:solidFill>
                <a:schemeClr val="accent5">
                  <a:lumMod val="75000"/>
                </a:schemeClr>
              </a:solidFill>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6035965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36809</TotalTime>
  <Words>7481</Words>
  <Application>Microsoft Macintosh PowerPoint</Application>
  <PresentationFormat>Widescreen</PresentationFormat>
  <Paragraphs>722</Paragraphs>
  <Slides>73</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Book Antiqua</vt:lpstr>
      <vt:lpstr>Calibri</vt:lpstr>
      <vt:lpstr>Wingdings</vt:lpstr>
      <vt:lpstr>GW_Photography_Campus_0</vt:lpstr>
      <vt:lpstr>Module 4 Week 2 - MongoDB </vt:lpstr>
      <vt:lpstr>MongoDB Roadmap  </vt:lpstr>
      <vt:lpstr>Week 1 Review </vt:lpstr>
      <vt:lpstr>Week 1 Review </vt:lpstr>
      <vt:lpstr>Week 1 Review </vt:lpstr>
      <vt:lpstr>Week 1 Review </vt:lpstr>
      <vt:lpstr>Week 1 Review </vt:lpstr>
      <vt:lpstr>Why have different collections?</vt:lpstr>
      <vt:lpstr>                               Querying in MongoDB</vt:lpstr>
      <vt:lpstr>                               Querying in MongoDB</vt:lpstr>
      <vt:lpstr>                             Querying in MongoDB</vt:lpstr>
      <vt:lpstr>                    Querying in MongoDB</vt:lpstr>
      <vt:lpstr>                                 Query Criteria </vt:lpstr>
      <vt:lpstr>                            OR Query</vt:lpstr>
      <vt:lpstr>                          OR Query</vt:lpstr>
      <vt:lpstr>                          Queries - $not</vt:lpstr>
      <vt:lpstr>                                            Projections  </vt:lpstr>
      <vt:lpstr>                                     Querying Arrays</vt:lpstr>
      <vt:lpstr>                             Querying on Embedded Documents</vt:lpstr>
      <vt:lpstr>                             Querying on Embedded Documents</vt:lpstr>
      <vt:lpstr>                                       $where Queries</vt:lpstr>
      <vt:lpstr>                                       $where Queries</vt:lpstr>
      <vt:lpstr>Cursors </vt:lpstr>
      <vt:lpstr>Cursors </vt:lpstr>
      <vt:lpstr>Limits, Skips and Sorts </vt:lpstr>
      <vt:lpstr>Limits, Skips and Sorts </vt:lpstr>
      <vt:lpstr>Limits, Skips and Sorts </vt:lpstr>
      <vt:lpstr>Limits, Skips and Sorts </vt:lpstr>
      <vt:lpstr>Aggregation</vt:lpstr>
      <vt:lpstr>Aggregation Pipeline </vt:lpstr>
      <vt:lpstr>Aggregation</vt:lpstr>
      <vt:lpstr>                                         $lookup</vt:lpstr>
      <vt:lpstr>                                         $lookup</vt:lpstr>
      <vt:lpstr>Aggregation Commands  </vt:lpstr>
      <vt:lpstr>Aggregation Commands  </vt:lpstr>
      <vt:lpstr>Aggregation Commands  </vt:lpstr>
      <vt:lpstr>Retrieving a Document with $slice</vt:lpstr>
      <vt:lpstr>Filtering Results with $size</vt:lpstr>
      <vt:lpstr>Return specific object with $exists</vt:lpstr>
      <vt:lpstr>                                       Relations in MongoDB</vt:lpstr>
      <vt:lpstr>CRUD Operations   JSON parser : http://parser.online.fr </vt:lpstr>
      <vt:lpstr>Inserting and Saving Documents</vt:lpstr>
      <vt:lpstr>Inserting and Saving Documents</vt:lpstr>
      <vt:lpstr>Inserting and Saving Documents</vt:lpstr>
      <vt:lpstr>Batch Insert</vt:lpstr>
      <vt:lpstr>Removing Documents</vt:lpstr>
      <vt:lpstr>Removing Documents</vt:lpstr>
      <vt:lpstr>Updating Documents</vt:lpstr>
      <vt:lpstr>Updating Documents</vt:lpstr>
      <vt:lpstr>Implement Upsert with save() Command</vt:lpstr>
      <vt:lpstr>Set a Field’s Value</vt:lpstr>
      <vt:lpstr>Indexing </vt:lpstr>
      <vt:lpstr>Indexes</vt:lpstr>
      <vt:lpstr>Indexes and Performance</vt:lpstr>
      <vt:lpstr>Geospatial Indexes</vt:lpstr>
      <vt:lpstr>MongoDB Replica Sets</vt:lpstr>
      <vt:lpstr>MongoDB Sharding</vt:lpstr>
      <vt:lpstr>MongoDB Transactions</vt:lpstr>
      <vt:lpstr>MongoDB Transactions</vt:lpstr>
      <vt:lpstr>MongoDB 4.0 Transactions</vt:lpstr>
      <vt:lpstr>MongoDB 4.0 Transactions</vt:lpstr>
      <vt:lpstr>MongoDB 4.0 Transactions</vt:lpstr>
      <vt:lpstr>When to Use Transactions</vt:lpstr>
      <vt:lpstr>When to Use Transactions</vt:lpstr>
      <vt:lpstr>When to Use Transactions</vt:lpstr>
      <vt:lpstr>When to use Transactions</vt:lpstr>
      <vt:lpstr>JSON Schema Validation</vt:lpstr>
      <vt:lpstr>JSON Schema Validation</vt:lpstr>
      <vt:lpstr>JSON Schema Validation</vt:lpstr>
      <vt:lpstr>Why MongoDB?</vt:lpstr>
      <vt:lpstr>Why MongoDB?</vt:lpstr>
      <vt:lpstr> MongoDB LAB 2  </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Microsoft Office User</dc:creator>
  <cp:lastModifiedBy>Mendenhall, Anya Olegovna</cp:lastModifiedBy>
  <cp:revision>458</cp:revision>
  <dcterms:created xsi:type="dcterms:W3CDTF">2018-08-27T00:58:12Z</dcterms:created>
  <dcterms:modified xsi:type="dcterms:W3CDTF">2019-10-15T20:58:28Z</dcterms:modified>
</cp:coreProperties>
</file>